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MiSans" panose="020B0604020202020204" charset="-122"/>
      <p:regular r:id="rId25"/>
    </p:embeddedFont>
    <p:embeddedFont>
      <p:font typeface="Lit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38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dbbd2bde0ec98f2f541f14cd88fc0dabef109bea.jpg"/>
          <p:cNvPicPr>
            <a:picLocks noChangeAspect="1"/>
          </p:cNvPicPr>
          <p:nvPr/>
        </p:nvPicPr>
        <p:blipFill>
          <a:blip>
            <a:alphaModFix amt="15000"/>
          </a:blip>
          <a:srcRect t="30103" b="3010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9F6">
                  <a:alpha val="95000"/>
                </a:srgbClr>
              </a:gs>
              <a:gs pos="50000">
                <a:srgbClr val="FAF9F6">
                  <a:alpha val="90000"/>
                </a:srgbClr>
              </a:gs>
              <a:gs pos="100000">
                <a:srgbClr val="C4B7A6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704850" y="122682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2500" y="130302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3.1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85800" y="2065020"/>
            <a:ext cx="7658100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กรอบการ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วิเคราะห์นโยบาย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85800" y="3878580"/>
            <a:ext cx="1219200" cy="19050"/>
          </a:xfrm>
          <a:custGeom>
            <a:avLst/>
            <a:gdLst/>
            <a:ahLst/>
            <a:cxnLst/>
            <a:rect l="l" t="t" r="r" b="b"/>
            <a:pathLst>
              <a:path w="1219200" h="19050">
                <a:moveTo>
                  <a:pt x="0" y="0"/>
                </a:moveTo>
                <a:lnTo>
                  <a:pt x="1219200" y="0"/>
                </a:lnTo>
                <a:lnTo>
                  <a:pt x="12192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85800" y="4202430"/>
            <a:ext cx="5600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Analysis Frameworks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เข้าใจสาเหตุ บริบท ผู้เล่น และกระบวนการ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09613" y="543115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14413" y="5402580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ชั่วโมง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63685" y="544068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0" y="0"/>
                </a:moveTo>
                <a:lnTo>
                  <a:pt x="9525" y="0"/>
                </a:lnTo>
                <a:lnTo>
                  <a:pt x="95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2201823" y="543115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47316"/>
                </a:moveTo>
                <a:lnTo>
                  <a:pt x="85725" y="150889"/>
                </a:lnTo>
                <a:lnTo>
                  <a:pt x="85892" y="150822"/>
                </a:lnTo>
                <a:cubicBezTo>
                  <a:pt x="104176" y="143221"/>
                  <a:pt x="123799" y="139303"/>
                  <a:pt x="143589" y="139303"/>
                </a:cubicBezTo>
                <a:lnTo>
                  <a:pt x="150019" y="139303"/>
                </a:lnTo>
                <a:lnTo>
                  <a:pt x="150019" y="32147"/>
                </a:lnTo>
                <a:lnTo>
                  <a:pt x="143589" y="32147"/>
                </a:lnTo>
                <a:cubicBezTo>
                  <a:pt x="129458" y="32147"/>
                  <a:pt x="115427" y="34960"/>
                  <a:pt x="102368" y="40385"/>
                </a:cubicBezTo>
                <a:cubicBezTo>
                  <a:pt x="96742" y="42729"/>
                  <a:pt x="91183" y="45039"/>
                  <a:pt x="85725" y="47316"/>
                </a:cubicBezTo>
                <a:close/>
                <a:moveTo>
                  <a:pt x="77320" y="20594"/>
                </a:moveTo>
                <a:lnTo>
                  <a:pt x="85725" y="24110"/>
                </a:lnTo>
                <a:lnTo>
                  <a:pt x="94130" y="20594"/>
                </a:lnTo>
                <a:cubicBezTo>
                  <a:pt x="109802" y="14064"/>
                  <a:pt x="126612" y="10716"/>
                  <a:pt x="143589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144661"/>
                </a:lnTo>
                <a:cubicBezTo>
                  <a:pt x="171450" y="153535"/>
                  <a:pt x="164250" y="160734"/>
                  <a:pt x="155377" y="160734"/>
                </a:cubicBezTo>
                <a:lnTo>
                  <a:pt x="143589" y="160734"/>
                </a:lnTo>
                <a:cubicBezTo>
                  <a:pt x="126612" y="160734"/>
                  <a:pt x="109802" y="164083"/>
                  <a:pt x="94130" y="170613"/>
                </a:cubicBezTo>
                <a:lnTo>
                  <a:pt x="89844" y="172388"/>
                </a:lnTo>
                <a:cubicBezTo>
                  <a:pt x="87198" y="173493"/>
                  <a:pt x="84252" y="173493"/>
                  <a:pt x="81606" y="172388"/>
                </a:cubicBezTo>
                <a:lnTo>
                  <a:pt x="77320" y="170613"/>
                </a:lnTo>
                <a:cubicBezTo>
                  <a:pt x="61648" y="164083"/>
                  <a:pt x="44838" y="160734"/>
                  <a:pt x="27861" y="160734"/>
                </a:cubicBezTo>
                <a:lnTo>
                  <a:pt x="16073" y="160734"/>
                </a:lnTo>
                <a:cubicBezTo>
                  <a:pt x="7200" y="160734"/>
                  <a:pt x="0" y="153535"/>
                  <a:pt x="0" y="144661"/>
                </a:cubicBezTo>
                <a:lnTo>
                  <a:pt x="0" y="26789"/>
                </a:lnTo>
                <a:cubicBezTo>
                  <a:pt x="0" y="17915"/>
                  <a:pt x="7200" y="10716"/>
                  <a:pt x="16073" y="10716"/>
                </a:cubicBezTo>
                <a:lnTo>
                  <a:pt x="27861" y="10716"/>
                </a:lnTo>
                <a:cubicBezTo>
                  <a:pt x="44838" y="10716"/>
                  <a:pt x="61648" y="14064"/>
                  <a:pt x="77320" y="20594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506623" y="5402580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 &amp; Policy Cycle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85020" y="2522220"/>
            <a:ext cx="1815465" cy="1815465"/>
          </a:xfrm>
          <a:custGeom>
            <a:avLst/>
            <a:gdLst/>
            <a:ahLst/>
            <a:cxnLst/>
            <a:rect l="l" t="t" r="r" b="b"/>
            <a:pathLst>
              <a:path w="1815465" h="1815465">
                <a:moveTo>
                  <a:pt x="907733" y="0"/>
                </a:moveTo>
                <a:lnTo>
                  <a:pt x="907733" y="0"/>
                </a:lnTo>
                <a:cubicBezTo>
                  <a:pt x="1408724" y="0"/>
                  <a:pt x="1815465" y="406741"/>
                  <a:pt x="1815465" y="907733"/>
                </a:cubicBezTo>
                <a:lnTo>
                  <a:pt x="1815465" y="907733"/>
                </a:lnTo>
                <a:cubicBezTo>
                  <a:pt x="1815465" y="1408724"/>
                  <a:pt x="1408724" y="1815465"/>
                  <a:pt x="907733" y="1815465"/>
                </a:cubicBezTo>
                <a:lnTo>
                  <a:pt x="907733" y="1815465"/>
                </a:lnTo>
                <a:cubicBezTo>
                  <a:pt x="406741" y="1815465"/>
                  <a:pt x="0" y="1408724"/>
                  <a:pt x="0" y="907733"/>
                </a:cubicBezTo>
                <a:lnTo>
                  <a:pt x="0" y="907733"/>
                </a:lnTo>
                <a:cubicBezTo>
                  <a:pt x="0" y="406741"/>
                  <a:pt x="406741" y="0"/>
                  <a:pt x="9077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868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909810" y="2747010"/>
            <a:ext cx="1360170" cy="1360170"/>
          </a:xfrm>
          <a:custGeom>
            <a:avLst/>
            <a:gdLst/>
            <a:ahLst/>
            <a:cxnLst/>
            <a:rect l="l" t="t" r="r" b="b"/>
            <a:pathLst>
              <a:path w="1360170" h="1360170">
                <a:moveTo>
                  <a:pt x="680085" y="0"/>
                </a:moveTo>
                <a:lnTo>
                  <a:pt x="680085" y="0"/>
                </a:lnTo>
                <a:cubicBezTo>
                  <a:pt x="1055686" y="0"/>
                  <a:pt x="1360170" y="304484"/>
                  <a:pt x="1360170" y="680085"/>
                </a:cubicBezTo>
                <a:lnTo>
                  <a:pt x="1360170" y="680085"/>
                </a:lnTo>
                <a:cubicBezTo>
                  <a:pt x="1360170" y="1055686"/>
                  <a:pt x="1055686" y="1360170"/>
                  <a:pt x="680085" y="1360170"/>
                </a:cubicBezTo>
                <a:lnTo>
                  <a:pt x="680085" y="1360170"/>
                </a:lnTo>
                <a:cubicBezTo>
                  <a:pt x="304484" y="1360170"/>
                  <a:pt x="0" y="1055686"/>
                  <a:pt x="0" y="680085"/>
                </a:cubicBezTo>
                <a:lnTo>
                  <a:pt x="0" y="680085"/>
                </a:lnTo>
                <a:cubicBezTo>
                  <a:pt x="0" y="304484"/>
                  <a:pt x="304484" y="0"/>
                  <a:pt x="6800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C4B7A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363200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9528810" y="3890010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299085" y="0"/>
                </a:moveTo>
                <a:lnTo>
                  <a:pt x="299085" y="0"/>
                </a:lnTo>
                <a:cubicBezTo>
                  <a:pt x="464155" y="0"/>
                  <a:pt x="598170" y="134015"/>
                  <a:pt x="598170" y="299085"/>
                </a:cubicBezTo>
                <a:lnTo>
                  <a:pt x="598170" y="299085"/>
                </a:lnTo>
                <a:cubicBezTo>
                  <a:pt x="598170" y="464155"/>
                  <a:pt x="464155" y="598170"/>
                  <a:pt x="299085" y="598170"/>
                </a:cubicBezTo>
                <a:lnTo>
                  <a:pt x="299085" y="598170"/>
                </a:lnTo>
                <a:cubicBezTo>
                  <a:pt x="134015" y="598170"/>
                  <a:pt x="0" y="464155"/>
                  <a:pt x="0" y="299085"/>
                </a:cubicBezTo>
                <a:lnTo>
                  <a:pt x="0" y="299085"/>
                </a:lnTo>
                <a:cubicBezTo>
                  <a:pt x="0" y="134015"/>
                  <a:pt x="134015" y="0"/>
                  <a:pt x="2990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C4B7A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Cycle: ภาพรวม 5 ขั้น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9200" y="2105025"/>
            <a:ext cx="38100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6343650" y="2028825"/>
            <a:ext cx="5467350" cy="1219200"/>
          </a:xfrm>
          <a:custGeom>
            <a:avLst/>
            <a:gdLst/>
            <a:ahLst/>
            <a:cxnLst/>
            <a:rect l="l" t="t" r="r" b="b"/>
            <a:pathLst>
              <a:path w="5467350" h="1219200">
                <a:moveTo>
                  <a:pt x="0" y="0"/>
                </a:moveTo>
                <a:lnTo>
                  <a:pt x="5391150" y="0"/>
                </a:lnTo>
                <a:cubicBezTo>
                  <a:pt x="5433206" y="0"/>
                  <a:pt x="5467350" y="34144"/>
                  <a:pt x="5467350" y="76200"/>
                </a:cubicBezTo>
                <a:lnTo>
                  <a:pt x="5467350" y="1143000"/>
                </a:lnTo>
                <a:cubicBezTo>
                  <a:pt x="5467350" y="1185056"/>
                  <a:pt x="5433206" y="1219200"/>
                  <a:pt x="5391150" y="1219200"/>
                </a:cubicBez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343650" y="2028825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53200" y="2219325"/>
            <a:ext cx="516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กระบวนการเชิงเวลา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53200" y="2562225"/>
            <a:ext cx="5143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แสดงให้เห็นว่านโยบายไม่ใช่สิ่งนิ่ง แต่เป็นกระบวนการที่เคลื่อนไหวและวนรอบอย่างต่อเนื่อง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43650" y="3400425"/>
            <a:ext cx="5467350" cy="1219200"/>
          </a:xfrm>
          <a:custGeom>
            <a:avLst/>
            <a:gdLst/>
            <a:ahLst/>
            <a:cxnLst/>
            <a:rect l="l" t="t" r="r" b="b"/>
            <a:pathLst>
              <a:path w="5467350" h="1219200">
                <a:moveTo>
                  <a:pt x="0" y="0"/>
                </a:moveTo>
                <a:lnTo>
                  <a:pt x="5391150" y="0"/>
                </a:lnTo>
                <a:cubicBezTo>
                  <a:pt x="5433206" y="0"/>
                  <a:pt x="5467350" y="34144"/>
                  <a:pt x="5467350" y="76200"/>
                </a:cubicBezTo>
                <a:lnTo>
                  <a:pt x="5467350" y="1143000"/>
                </a:lnTo>
                <a:cubicBezTo>
                  <a:pt x="5467350" y="1185056"/>
                  <a:pt x="5433206" y="1219200"/>
                  <a:pt x="5391150" y="1219200"/>
                </a:cubicBez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43650" y="3400425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53200" y="3590925"/>
            <a:ext cx="516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แต่ละขั้นต่างกัน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53200" y="3933825"/>
            <a:ext cx="5143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แต่ละขั้นตอนต้องใช้ข้อมูล ผู้เล่น และทักษะที่แตกต่างกัน ต้องเข้าใจลักษณะเฉพาะของแต่ละขั้น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343650" y="4772025"/>
            <a:ext cx="5467350" cy="1219200"/>
          </a:xfrm>
          <a:custGeom>
            <a:avLst/>
            <a:gdLst/>
            <a:ahLst/>
            <a:cxnLst/>
            <a:rect l="l" t="t" r="r" b="b"/>
            <a:pathLst>
              <a:path w="5467350" h="1219200">
                <a:moveTo>
                  <a:pt x="0" y="0"/>
                </a:moveTo>
                <a:lnTo>
                  <a:pt x="5391150" y="0"/>
                </a:lnTo>
                <a:cubicBezTo>
                  <a:pt x="5433206" y="0"/>
                  <a:pt x="5467350" y="34144"/>
                  <a:pt x="5467350" y="76200"/>
                </a:cubicBezTo>
                <a:lnTo>
                  <a:pt x="5467350" y="1143000"/>
                </a:lnTo>
                <a:cubicBezTo>
                  <a:pt x="5467350" y="1185056"/>
                  <a:pt x="5433206" y="1219200"/>
                  <a:pt x="5391150" y="1219200"/>
                </a:cubicBez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343650" y="4772025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53200" y="4962525"/>
            <a:ext cx="516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ไม่เป็นเส้นตรง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553200" y="5305425"/>
            <a:ext cx="5143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ในความเป็นจริง กระบวนการอาจกระโดดข้าม ถอยหลัง หรือวนอยู่ในขั้นใดขั้นหนึ่งนานกว่าปกติ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- STEP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 Setting: การตั้งวาระ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328863"/>
            <a:ext cx="56197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ขั้นตอนที่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ปัญหาถูกนำขึ้นมาสู่วาระนโยบาย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ต้องอาศัย "หน้าต่างโอกาส" ที่เหมาะสม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32527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3400" y="34051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66800" y="3252788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3557588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ปัญหาที่ต้องการแก้ไข ต้องถูกจัดว่าเป็นปัญหาสาธารณะที่ต้องมีนโยบาย介入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397668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33400" y="41290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12814" y="28575"/>
                  <a:pt x="0" y="41389"/>
                  <a:pt x="0" y="57150"/>
                </a:cubicBez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57150"/>
                </a:lnTo>
                <a:cubicBezTo>
                  <a:pt x="228600" y="41389"/>
                  <a:pt x="215786" y="28575"/>
                  <a:pt x="200025" y="28575"/>
                </a:cubicBezTo>
                <a:lnTo>
                  <a:pt x="28575" y="28575"/>
                </a:lnTo>
                <a:close/>
                <a:moveTo>
                  <a:pt x="39291" y="57150"/>
                </a:moveTo>
                <a:lnTo>
                  <a:pt x="189309" y="57150"/>
                </a:lnTo>
                <a:cubicBezTo>
                  <a:pt x="195248" y="57150"/>
                  <a:pt x="200025" y="61927"/>
                  <a:pt x="200025" y="67866"/>
                </a:cubicBezTo>
                <a:cubicBezTo>
                  <a:pt x="200025" y="73804"/>
                  <a:pt x="195248" y="78581"/>
                  <a:pt x="189309" y="78581"/>
                </a:cubicBezTo>
                <a:lnTo>
                  <a:pt x="39291" y="78581"/>
                </a:lnTo>
                <a:cubicBezTo>
                  <a:pt x="33352" y="78581"/>
                  <a:pt x="28575" y="73804"/>
                  <a:pt x="28575" y="67866"/>
                </a:cubicBezTo>
                <a:cubicBezTo>
                  <a:pt x="28575" y="61927"/>
                  <a:pt x="33352" y="57150"/>
                  <a:pt x="39291" y="5715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66800" y="3976687"/>
            <a:ext cx="493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 of Opportunity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6800" y="4281488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หน้าต่างโอกาสที่เปิดขึ้นเมื่อปัญหา นโยบาย และการเมืองมาบรรจบกัน (Kingdon)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9291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47688" y="50815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66800" y="4929188"/>
            <a:ext cx="493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Entrepreneurs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66800" y="5233988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ผู้ผลักดันวาระที่มีทรัพยากร ความรู้ และความสามารถในการเชื่อมโยงปัญหากับโอกาส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15150" y="1685925"/>
            <a:ext cx="4267200" cy="4648200"/>
          </a:xfrm>
          <a:custGeom>
            <a:avLst/>
            <a:gdLst/>
            <a:ahLst/>
            <a:cxnLst/>
            <a:rect l="l" t="t" r="r" b="b"/>
            <a:pathLst>
              <a:path w="4267200" h="4648200">
                <a:moveTo>
                  <a:pt x="152382" y="0"/>
                </a:moveTo>
                <a:lnTo>
                  <a:pt x="4114818" y="0"/>
                </a:lnTo>
                <a:cubicBezTo>
                  <a:pt x="4198920" y="0"/>
                  <a:pt x="4267200" y="68280"/>
                  <a:pt x="4267200" y="152382"/>
                </a:cubicBezTo>
                <a:lnTo>
                  <a:pt x="4267200" y="4495818"/>
                </a:lnTo>
                <a:cubicBezTo>
                  <a:pt x="4267200" y="4579920"/>
                  <a:pt x="4198920" y="4648200"/>
                  <a:pt x="4114818" y="4648200"/>
                </a:cubicBezTo>
                <a:lnTo>
                  <a:pt x="152382" y="4648200"/>
                </a:lnTo>
                <a:cubicBezTo>
                  <a:pt x="68280" y="4648200"/>
                  <a:pt x="0" y="4579920"/>
                  <a:pt x="0" y="4495818"/>
                </a:cubicBezTo>
                <a:lnTo>
                  <a:pt x="0" y="152382"/>
                </a:lnTo>
                <a:cubicBezTo>
                  <a:pt x="0" y="68280"/>
                  <a:pt x="68280" y="0"/>
                  <a:pt x="15238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162800" y="1990725"/>
            <a:ext cx="377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Kingdon's Three Streams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19950" y="2524009"/>
            <a:ext cx="3657600" cy="800100"/>
          </a:xfrm>
          <a:custGeom>
            <a:avLst/>
            <a:gdLst/>
            <a:ahLst/>
            <a:cxnLst/>
            <a:rect l="l" t="t" r="r" b="b"/>
            <a:pathLst>
              <a:path w="3657600" h="800100">
                <a:moveTo>
                  <a:pt x="76202" y="0"/>
                </a:moveTo>
                <a:lnTo>
                  <a:pt x="3581398" y="0"/>
                </a:lnTo>
                <a:cubicBezTo>
                  <a:pt x="3623483" y="0"/>
                  <a:pt x="3657600" y="34117"/>
                  <a:pt x="3657600" y="76202"/>
                </a:cubicBezTo>
                <a:lnTo>
                  <a:pt x="3657600" y="723898"/>
                </a:lnTo>
                <a:cubicBezTo>
                  <a:pt x="3657600" y="765983"/>
                  <a:pt x="3623483" y="800100"/>
                  <a:pt x="35813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72350" y="269545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34250" y="2695459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81950" y="2676409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Stream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81950" y="2943109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ปัญหาที่ได้รับความสนใจ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19950" y="3476509"/>
            <a:ext cx="3657600" cy="800100"/>
          </a:xfrm>
          <a:custGeom>
            <a:avLst/>
            <a:gdLst/>
            <a:ahLst/>
            <a:cxnLst/>
            <a:rect l="l" t="t" r="r" b="b"/>
            <a:pathLst>
              <a:path w="3657600" h="800100">
                <a:moveTo>
                  <a:pt x="76202" y="0"/>
                </a:moveTo>
                <a:lnTo>
                  <a:pt x="3581398" y="0"/>
                </a:lnTo>
                <a:cubicBezTo>
                  <a:pt x="3623483" y="0"/>
                  <a:pt x="3657600" y="34117"/>
                  <a:pt x="3657600" y="76202"/>
                </a:cubicBezTo>
                <a:lnTo>
                  <a:pt x="3657600" y="723898"/>
                </a:lnTo>
                <a:cubicBezTo>
                  <a:pt x="3657600" y="765983"/>
                  <a:pt x="3623483" y="800100"/>
                  <a:pt x="35813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372350" y="364795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334250" y="3647959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981950" y="3628909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Stream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981950" y="3895609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ทางเลือกนโยบายที่มีอยู่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19950" y="4429009"/>
            <a:ext cx="3657600" cy="800100"/>
          </a:xfrm>
          <a:custGeom>
            <a:avLst/>
            <a:gdLst/>
            <a:ahLst/>
            <a:cxnLst/>
            <a:rect l="l" t="t" r="r" b="b"/>
            <a:pathLst>
              <a:path w="3657600" h="800100">
                <a:moveTo>
                  <a:pt x="76202" y="0"/>
                </a:moveTo>
                <a:lnTo>
                  <a:pt x="3581398" y="0"/>
                </a:lnTo>
                <a:cubicBezTo>
                  <a:pt x="3623483" y="0"/>
                  <a:pt x="3657600" y="34117"/>
                  <a:pt x="3657600" y="76202"/>
                </a:cubicBezTo>
                <a:lnTo>
                  <a:pt x="3657600" y="723898"/>
                </a:lnTo>
                <a:cubicBezTo>
                  <a:pt x="3657600" y="765983"/>
                  <a:pt x="3623483" y="800100"/>
                  <a:pt x="35813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7372350" y="460045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334250" y="4600459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981950" y="4581409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Politics Stream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981950" y="4848109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บรรยากาศทางการเมือง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77088" y="5457704"/>
            <a:ext cx="3743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81850" y="5800604"/>
            <a:ext cx="373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Window Opens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- STEP 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Formulation: การออกแบบนโยบาย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1211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ขั้นตอนที่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ทางเลือกต่างๆ ถูกพัฒนาและประเมิน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เพื่อหาทางออกที่เหมาะสมที่สุด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34553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3455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905000" y="25931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095500" y="27836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66762" y="12100"/>
                </a:moveTo>
                <a:cubicBezTo>
                  <a:pt x="173459" y="4420"/>
                  <a:pt x="183148" y="0"/>
                  <a:pt x="193372" y="0"/>
                </a:cubicBezTo>
                <a:cubicBezTo>
                  <a:pt x="212839" y="0"/>
                  <a:pt x="228645" y="15806"/>
                  <a:pt x="228645" y="35272"/>
                </a:cubicBezTo>
                <a:cubicBezTo>
                  <a:pt x="228645" y="45452"/>
                  <a:pt x="224224" y="55185"/>
                  <a:pt x="216545" y="61883"/>
                </a:cubicBezTo>
                <a:lnTo>
                  <a:pt x="126668" y="140107"/>
                </a:lnTo>
                <a:lnTo>
                  <a:pt x="121890" y="135285"/>
                </a:lnTo>
                <a:lnTo>
                  <a:pt x="93315" y="106710"/>
                </a:lnTo>
                <a:lnTo>
                  <a:pt x="88493" y="101932"/>
                </a:lnTo>
                <a:lnTo>
                  <a:pt x="166762" y="12100"/>
                </a:lnTo>
                <a:close/>
                <a:moveTo>
                  <a:pt x="71929" y="115639"/>
                </a:moveTo>
                <a:cubicBezTo>
                  <a:pt x="72330" y="116086"/>
                  <a:pt x="83939" y="127695"/>
                  <a:pt x="106710" y="150465"/>
                </a:cubicBezTo>
                <a:lnTo>
                  <a:pt x="112916" y="156671"/>
                </a:lnTo>
                <a:lnTo>
                  <a:pt x="105281" y="189801"/>
                </a:lnTo>
                <a:cubicBezTo>
                  <a:pt x="103540" y="197435"/>
                  <a:pt x="97735" y="203508"/>
                  <a:pt x="90190" y="205606"/>
                </a:cubicBezTo>
                <a:lnTo>
                  <a:pt x="14377" y="226814"/>
                </a:lnTo>
                <a:lnTo>
                  <a:pt x="55587" y="185604"/>
                </a:lnTo>
                <a:cubicBezTo>
                  <a:pt x="56123" y="185648"/>
                  <a:pt x="56614" y="185693"/>
                  <a:pt x="57150" y="185693"/>
                </a:cubicBezTo>
                <a:cubicBezTo>
                  <a:pt x="65053" y="185693"/>
                  <a:pt x="71438" y="179308"/>
                  <a:pt x="71438" y="171405"/>
                </a:cubicBezTo>
                <a:cubicBezTo>
                  <a:pt x="71438" y="163503"/>
                  <a:pt x="65053" y="157118"/>
                  <a:pt x="57150" y="157118"/>
                </a:cubicBezTo>
                <a:cubicBezTo>
                  <a:pt x="49247" y="157118"/>
                  <a:pt x="42863" y="163503"/>
                  <a:pt x="42863" y="171405"/>
                </a:cubicBezTo>
                <a:cubicBezTo>
                  <a:pt x="42863" y="171941"/>
                  <a:pt x="42907" y="172477"/>
                  <a:pt x="42952" y="172968"/>
                </a:cubicBezTo>
                <a:lnTo>
                  <a:pt x="1741" y="214223"/>
                </a:lnTo>
                <a:lnTo>
                  <a:pt x="22994" y="138410"/>
                </a:lnTo>
                <a:cubicBezTo>
                  <a:pt x="25092" y="130865"/>
                  <a:pt x="31165" y="125060"/>
                  <a:pt x="38799" y="123319"/>
                </a:cubicBezTo>
                <a:lnTo>
                  <a:pt x="71929" y="11563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1975" y="33551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ร่างนโยบาย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37361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Drafting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09813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พัฒนาร่างนโยบายที่ตอบโจทย์ปัญหา กำหนดเป้าหมายและเครื่องมือชัดเจน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7200" y="234553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267200" y="23455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91200" y="25931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81700" y="27836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448175" y="33551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ประเมินทางเลือก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7700" y="37361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Options Analysis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62463" y="409813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วิเคราะห์ทางเลือกต่างๆ เปรียบเทียบข้อดีข้อเสีย ต้นทุนและประโยชน์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3400" y="234553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153400" y="23455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9677400" y="25931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9853613" y="278368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64294"/>
                </a:moveTo>
                <a:cubicBezTo>
                  <a:pt x="171450" y="107692"/>
                  <a:pt x="133052" y="142875"/>
                  <a:pt x="85725" y="142875"/>
                </a:cubicBezTo>
                <a:cubicBezTo>
                  <a:pt x="73804" y="142875"/>
                  <a:pt x="62463" y="140643"/>
                  <a:pt x="52149" y="136624"/>
                </a:cubicBezTo>
                <a:lnTo>
                  <a:pt x="15716" y="155912"/>
                </a:lnTo>
                <a:cubicBezTo>
                  <a:pt x="11564" y="158100"/>
                  <a:pt x="6474" y="157341"/>
                  <a:pt x="3125" y="154037"/>
                </a:cubicBezTo>
                <a:cubicBezTo>
                  <a:pt x="-223" y="150733"/>
                  <a:pt x="-982" y="145599"/>
                  <a:pt x="1250" y="141446"/>
                </a:cubicBezTo>
                <a:lnTo>
                  <a:pt x="17145" y="111443"/>
                </a:lnTo>
                <a:cubicBezTo>
                  <a:pt x="6385" y="98316"/>
                  <a:pt x="0" y="81975"/>
                  <a:pt x="0" y="64294"/>
                </a:cubicBezTo>
                <a:cubicBezTo>
                  <a:pt x="0" y="20895"/>
                  <a:pt x="38398" y="-14287"/>
                  <a:pt x="85725" y="-14287"/>
                </a:cubicBezTo>
                <a:cubicBezTo>
                  <a:pt x="133052" y="-14287"/>
                  <a:pt x="171450" y="20895"/>
                  <a:pt x="171450" y="64294"/>
                </a:cubicBezTo>
                <a:close/>
                <a:moveTo>
                  <a:pt x="171450" y="228600"/>
                </a:moveTo>
                <a:cubicBezTo>
                  <a:pt x="129436" y="228600"/>
                  <a:pt x="94476" y="200873"/>
                  <a:pt x="87154" y="164306"/>
                </a:cubicBezTo>
                <a:cubicBezTo>
                  <a:pt x="140732" y="163637"/>
                  <a:pt x="187300" y="125507"/>
                  <a:pt x="192435" y="73804"/>
                </a:cubicBezTo>
                <a:cubicBezTo>
                  <a:pt x="229627" y="82376"/>
                  <a:pt x="257175" y="113228"/>
                  <a:pt x="257175" y="150019"/>
                </a:cubicBezTo>
                <a:cubicBezTo>
                  <a:pt x="257175" y="167700"/>
                  <a:pt x="250790" y="184041"/>
                  <a:pt x="240030" y="197168"/>
                </a:cubicBezTo>
                <a:lnTo>
                  <a:pt x="255925" y="227171"/>
                </a:lnTo>
                <a:cubicBezTo>
                  <a:pt x="258113" y="231324"/>
                  <a:pt x="257354" y="236413"/>
                  <a:pt x="254050" y="239762"/>
                </a:cubicBezTo>
                <a:cubicBezTo>
                  <a:pt x="250746" y="243111"/>
                  <a:pt x="245611" y="243870"/>
                  <a:pt x="241459" y="241637"/>
                </a:cubicBezTo>
                <a:lnTo>
                  <a:pt x="205026" y="222349"/>
                </a:lnTo>
                <a:cubicBezTo>
                  <a:pt x="194712" y="226368"/>
                  <a:pt x="183371" y="228600"/>
                  <a:pt x="171450" y="22860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34375" y="33551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รับฟังความเห็น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43900" y="37361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Consultation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48663" y="409813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เปิดรับ feedback จากผู้มีส่วนได้ส่วนเสีย เพื่อปรับปรุงร่างนโยบาย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5012531"/>
            <a:ext cx="11410950" cy="1295400"/>
          </a:xfrm>
          <a:custGeom>
            <a:avLst/>
            <a:gdLst/>
            <a:ahLst/>
            <a:cxnLst/>
            <a:rect l="l" t="t" r="r" b="b"/>
            <a:pathLst>
              <a:path w="11410950" h="1295400">
                <a:moveTo>
                  <a:pt x="0" y="0"/>
                </a:moveTo>
                <a:lnTo>
                  <a:pt x="11334755" y="0"/>
                </a:lnTo>
                <a:cubicBezTo>
                  <a:pt x="11376808" y="0"/>
                  <a:pt x="11410950" y="34142"/>
                  <a:pt x="11410950" y="76195"/>
                </a:cubicBezTo>
                <a:lnTo>
                  <a:pt x="11410950" y="1219205"/>
                </a:lnTo>
                <a:cubicBezTo>
                  <a:pt x="11410950" y="1261286"/>
                  <a:pt x="11376836" y="1295400"/>
                  <a:pt x="11334755" y="1295400"/>
                </a:cubicBez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00050" y="5012531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85800" y="52792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45845" y="5241131"/>
            <a:ext cx="1062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Considerations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45845" y="5584031"/>
            <a:ext cx="10610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feasibility (ความเป็นไปได้ทางเทคนิค) | Economic viability (ความคุ้มค่าทางเศรษฐกิจ) | Political acceptability (ความเป็นไปได้ทางการเมือง) | Social equity (ความเป็นธรรมทางสังคม)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- STEP 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Making: การตัดสินใจ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814513"/>
            <a:ext cx="56197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ขั้นตอนที่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ทางเลือกถูกตัดสินใจอย่างเป็นทางการ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ต้องอาศัยกลไกอำนาจและการต่อรอง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738438"/>
            <a:ext cx="5505450" cy="1181100"/>
          </a:xfrm>
          <a:custGeom>
            <a:avLst/>
            <a:gdLst/>
            <a:ahLst/>
            <a:cxnLst/>
            <a:rect l="l" t="t" r="r" b="b"/>
            <a:pathLst>
              <a:path w="5505450" h="1181100">
                <a:moveTo>
                  <a:pt x="0" y="0"/>
                </a:moveTo>
                <a:lnTo>
                  <a:pt x="5429245" y="0"/>
                </a:lnTo>
                <a:cubicBezTo>
                  <a:pt x="5471304" y="0"/>
                  <a:pt x="5505450" y="34146"/>
                  <a:pt x="5505450" y="76205"/>
                </a:cubicBezTo>
                <a:lnTo>
                  <a:pt x="5505450" y="1104895"/>
                </a:lnTo>
                <a:cubicBezTo>
                  <a:pt x="5505450" y="1146982"/>
                  <a:pt x="5471332" y="1181100"/>
                  <a:pt x="54292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738438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33413" y="29670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6086" y="75084"/>
                </a:moveTo>
                <a:cubicBezTo>
                  <a:pt x="116086" y="68610"/>
                  <a:pt x="119509" y="62731"/>
                  <a:pt x="123490" y="57596"/>
                </a:cubicBezTo>
                <a:cubicBezTo>
                  <a:pt x="128178" y="51569"/>
                  <a:pt x="130969" y="43979"/>
                  <a:pt x="130969" y="35719"/>
                </a:cubicBezTo>
                <a:cubicBezTo>
                  <a:pt x="130969" y="15999"/>
                  <a:pt x="114970" y="0"/>
                  <a:pt x="95250" y="0"/>
                </a:cubicBezTo>
                <a:cubicBezTo>
                  <a:pt x="75530" y="0"/>
                  <a:pt x="59531" y="15999"/>
                  <a:pt x="59531" y="35719"/>
                </a:cubicBezTo>
                <a:cubicBezTo>
                  <a:pt x="59531" y="43942"/>
                  <a:pt x="62322" y="51532"/>
                  <a:pt x="67010" y="57596"/>
                </a:cubicBezTo>
                <a:cubicBezTo>
                  <a:pt x="70991" y="62731"/>
                  <a:pt x="74414" y="68610"/>
                  <a:pt x="74414" y="75084"/>
                </a:cubicBezTo>
                <a:cubicBezTo>
                  <a:pt x="74414" y="86209"/>
                  <a:pt x="65373" y="95250"/>
                  <a:pt x="54248" y="95250"/>
                </a:cubicBezTo>
                <a:lnTo>
                  <a:pt x="41672" y="95250"/>
                </a:lnTo>
                <a:cubicBezTo>
                  <a:pt x="18641" y="95250"/>
                  <a:pt x="0" y="113891"/>
                  <a:pt x="0" y="136922"/>
                </a:cubicBezTo>
                <a:cubicBezTo>
                  <a:pt x="0" y="146782"/>
                  <a:pt x="8000" y="154781"/>
                  <a:pt x="17859" y="154781"/>
                </a:cubicBezTo>
                <a:lnTo>
                  <a:pt x="172641" y="154781"/>
                </a:lnTo>
                <a:cubicBezTo>
                  <a:pt x="182500" y="154781"/>
                  <a:pt x="190500" y="146782"/>
                  <a:pt x="190500" y="136922"/>
                </a:cubicBezTo>
                <a:cubicBezTo>
                  <a:pt x="190500" y="113891"/>
                  <a:pt x="171859" y="95250"/>
                  <a:pt x="148828" y="95250"/>
                </a:cubicBezTo>
                <a:lnTo>
                  <a:pt x="136252" y="95250"/>
                </a:lnTo>
                <a:cubicBezTo>
                  <a:pt x="125127" y="95250"/>
                  <a:pt x="116086" y="86209"/>
                  <a:pt x="116086" y="75084"/>
                </a:cubicBezTo>
                <a:close/>
                <a:moveTo>
                  <a:pt x="20836" y="172641"/>
                </a:moveTo>
                <a:cubicBezTo>
                  <a:pt x="15887" y="172641"/>
                  <a:pt x="11906" y="176622"/>
                  <a:pt x="11906" y="181570"/>
                </a:cubicBezTo>
                <a:cubicBezTo>
                  <a:pt x="11906" y="186519"/>
                  <a:pt x="15887" y="190500"/>
                  <a:pt x="20836" y="190500"/>
                </a:cubicBezTo>
                <a:lnTo>
                  <a:pt x="169664" y="190500"/>
                </a:lnTo>
                <a:cubicBezTo>
                  <a:pt x="174613" y="190500"/>
                  <a:pt x="178594" y="186519"/>
                  <a:pt x="178594" y="181570"/>
                </a:cubicBezTo>
                <a:cubicBezTo>
                  <a:pt x="178594" y="176622"/>
                  <a:pt x="174613" y="172641"/>
                  <a:pt x="169664" y="172641"/>
                </a:cubicBezTo>
                <a:lnTo>
                  <a:pt x="20836" y="172641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62025" y="2928938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กลไกอนุมัติ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3271838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Approval Mechanisms: คณะรัฐมนตรี สภานิติบัญญัติ หน่วยงานที่มีอำนาจตามกฎหมาย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4110038"/>
            <a:ext cx="5505450" cy="952500"/>
          </a:xfrm>
          <a:custGeom>
            <a:avLst/>
            <a:gdLst/>
            <a:ahLst/>
            <a:cxnLst/>
            <a:rect l="l" t="t" r="r" b="b"/>
            <a:pathLst>
              <a:path w="5505450" h="952500">
                <a:moveTo>
                  <a:pt x="0" y="0"/>
                </a:moveTo>
                <a:lnTo>
                  <a:pt x="5429250" y="0"/>
                </a:lnTo>
                <a:cubicBezTo>
                  <a:pt x="5471306" y="0"/>
                  <a:pt x="5505450" y="34144"/>
                  <a:pt x="5505450" y="76200"/>
                </a:cubicBezTo>
                <a:lnTo>
                  <a:pt x="5505450" y="876300"/>
                </a:lnTo>
                <a:cubicBezTo>
                  <a:pt x="5505450" y="918356"/>
                  <a:pt x="5471306" y="952500"/>
                  <a:pt x="54292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00050" y="4110038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21506" y="433863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0050" y="31700"/>
                </a:moveTo>
                <a:lnTo>
                  <a:pt x="56666" y="79921"/>
                </a:lnTo>
                <a:cubicBezTo>
                  <a:pt x="54955" y="81818"/>
                  <a:pt x="55029" y="84758"/>
                  <a:pt x="56852" y="86581"/>
                </a:cubicBezTo>
                <a:cubicBezTo>
                  <a:pt x="68200" y="97929"/>
                  <a:pt x="86618" y="97929"/>
                  <a:pt x="97966" y="86581"/>
                </a:cubicBezTo>
                <a:lnTo>
                  <a:pt x="109798" y="74749"/>
                </a:lnTo>
                <a:cubicBezTo>
                  <a:pt x="111361" y="73186"/>
                  <a:pt x="113333" y="72330"/>
                  <a:pt x="115342" y="72182"/>
                </a:cubicBezTo>
                <a:cubicBezTo>
                  <a:pt x="117872" y="71958"/>
                  <a:pt x="120476" y="72814"/>
                  <a:pt x="122411" y="74749"/>
                </a:cubicBezTo>
                <a:lnTo>
                  <a:pt x="188119" y="139898"/>
                </a:lnTo>
                <a:lnTo>
                  <a:pt x="214313" y="119063"/>
                </a:lnTo>
                <a:lnTo>
                  <a:pt x="214313" y="11906"/>
                </a:lnTo>
                <a:lnTo>
                  <a:pt x="172641" y="35719"/>
                </a:lnTo>
                <a:lnTo>
                  <a:pt x="163785" y="29803"/>
                </a:lnTo>
                <a:cubicBezTo>
                  <a:pt x="157907" y="25896"/>
                  <a:pt x="151023" y="23812"/>
                  <a:pt x="143954" y="23812"/>
                </a:cubicBezTo>
                <a:lnTo>
                  <a:pt x="117760" y="23812"/>
                </a:lnTo>
                <a:cubicBezTo>
                  <a:pt x="117351" y="23812"/>
                  <a:pt x="116904" y="23812"/>
                  <a:pt x="116495" y="23850"/>
                </a:cubicBezTo>
                <a:cubicBezTo>
                  <a:pt x="110207" y="24185"/>
                  <a:pt x="104291" y="27012"/>
                  <a:pt x="100050" y="31700"/>
                </a:cubicBezTo>
                <a:close/>
                <a:moveTo>
                  <a:pt x="43383" y="67977"/>
                </a:moveTo>
                <a:lnTo>
                  <a:pt x="83121" y="23812"/>
                </a:lnTo>
                <a:lnTo>
                  <a:pt x="68387" y="23812"/>
                </a:lnTo>
                <a:cubicBezTo>
                  <a:pt x="58899" y="23812"/>
                  <a:pt x="49820" y="27570"/>
                  <a:pt x="43123" y="34268"/>
                </a:cubicBezTo>
                <a:lnTo>
                  <a:pt x="41672" y="35719"/>
                </a:lnTo>
                <a:lnTo>
                  <a:pt x="0" y="11906"/>
                </a:lnTo>
                <a:lnTo>
                  <a:pt x="0" y="119063"/>
                </a:lnTo>
                <a:lnTo>
                  <a:pt x="58192" y="167543"/>
                </a:lnTo>
                <a:cubicBezTo>
                  <a:pt x="66749" y="174687"/>
                  <a:pt x="77539" y="178594"/>
                  <a:pt x="88664" y="178594"/>
                </a:cubicBezTo>
                <a:lnTo>
                  <a:pt x="94506" y="178594"/>
                </a:lnTo>
                <a:lnTo>
                  <a:pt x="91901" y="175989"/>
                </a:lnTo>
                <a:cubicBezTo>
                  <a:pt x="88404" y="172492"/>
                  <a:pt x="88404" y="166836"/>
                  <a:pt x="91901" y="163376"/>
                </a:cubicBezTo>
                <a:cubicBezTo>
                  <a:pt x="95399" y="159916"/>
                  <a:pt x="101054" y="159879"/>
                  <a:pt x="104515" y="163376"/>
                </a:cubicBezTo>
                <a:lnTo>
                  <a:pt x="119769" y="178631"/>
                </a:lnTo>
                <a:lnTo>
                  <a:pt x="123118" y="178631"/>
                </a:lnTo>
                <a:cubicBezTo>
                  <a:pt x="130225" y="178631"/>
                  <a:pt x="137182" y="177031"/>
                  <a:pt x="143508" y="174054"/>
                </a:cubicBezTo>
                <a:lnTo>
                  <a:pt x="133573" y="164083"/>
                </a:lnTo>
                <a:cubicBezTo>
                  <a:pt x="130076" y="160586"/>
                  <a:pt x="130076" y="154930"/>
                  <a:pt x="133573" y="151470"/>
                </a:cubicBezTo>
                <a:cubicBezTo>
                  <a:pt x="137071" y="148010"/>
                  <a:pt x="142726" y="147972"/>
                  <a:pt x="146186" y="151470"/>
                </a:cubicBezTo>
                <a:lnTo>
                  <a:pt x="158093" y="163376"/>
                </a:lnTo>
                <a:lnTo>
                  <a:pt x="164604" y="156865"/>
                </a:lnTo>
                <a:cubicBezTo>
                  <a:pt x="167915" y="153553"/>
                  <a:pt x="168883" y="148754"/>
                  <a:pt x="167432" y="144549"/>
                </a:cubicBezTo>
                <a:lnTo>
                  <a:pt x="116123" y="93650"/>
                </a:lnTo>
                <a:lnTo>
                  <a:pt x="110579" y="99194"/>
                </a:lnTo>
                <a:cubicBezTo>
                  <a:pt x="92236" y="117537"/>
                  <a:pt x="62545" y="117537"/>
                  <a:pt x="44202" y="99194"/>
                </a:cubicBezTo>
                <a:cubicBezTo>
                  <a:pt x="35644" y="90636"/>
                  <a:pt x="35309" y="76907"/>
                  <a:pt x="43383" y="6794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2025" y="4300538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การต่อรอง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4643438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Negotiation: การเจรจาต่อรองระหว่างผู้มีส่วนได้ส่วนเสีย แลกเปลี่ยนผลประโยชน์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5253038"/>
            <a:ext cx="5505450" cy="952500"/>
          </a:xfrm>
          <a:custGeom>
            <a:avLst/>
            <a:gdLst/>
            <a:ahLst/>
            <a:cxnLst/>
            <a:rect l="l" t="t" r="r" b="b"/>
            <a:pathLst>
              <a:path w="5505450" h="952500">
                <a:moveTo>
                  <a:pt x="0" y="0"/>
                </a:moveTo>
                <a:lnTo>
                  <a:pt x="5429250" y="0"/>
                </a:lnTo>
                <a:cubicBezTo>
                  <a:pt x="5471306" y="0"/>
                  <a:pt x="5505450" y="34144"/>
                  <a:pt x="5505450" y="76200"/>
                </a:cubicBezTo>
                <a:lnTo>
                  <a:pt x="5505450" y="876300"/>
                </a:lnTo>
                <a:cubicBezTo>
                  <a:pt x="5505450" y="918356"/>
                  <a:pt x="5471306" y="952500"/>
                  <a:pt x="54292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5253038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09600" y="548163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62025" y="5443538"/>
            <a:ext cx="76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ฉันทามติ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9600" y="5786438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Consensus Building: สร้างความเห็นพ้องร่วมกัน ลดความขัดแย้งก่อนการตัดสินใจ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15150" y="1838325"/>
            <a:ext cx="4267200" cy="4343400"/>
          </a:xfrm>
          <a:custGeom>
            <a:avLst/>
            <a:gdLst/>
            <a:ahLst/>
            <a:cxnLst/>
            <a:rect l="l" t="t" r="r" b="b"/>
            <a:pathLst>
              <a:path w="4267200" h="4343400">
                <a:moveTo>
                  <a:pt x="152382" y="0"/>
                </a:moveTo>
                <a:lnTo>
                  <a:pt x="4114818" y="0"/>
                </a:lnTo>
                <a:cubicBezTo>
                  <a:pt x="4198920" y="0"/>
                  <a:pt x="4267200" y="68280"/>
                  <a:pt x="4267200" y="152382"/>
                </a:cubicBezTo>
                <a:lnTo>
                  <a:pt x="4267200" y="4191018"/>
                </a:lnTo>
                <a:cubicBezTo>
                  <a:pt x="4267200" y="4275120"/>
                  <a:pt x="4198920" y="4343400"/>
                  <a:pt x="4114818" y="4343400"/>
                </a:cubicBezTo>
                <a:lnTo>
                  <a:pt x="152382" y="4343400"/>
                </a:lnTo>
                <a:cubicBezTo>
                  <a:pt x="68280" y="4343400"/>
                  <a:pt x="0" y="4275120"/>
                  <a:pt x="0" y="4191018"/>
                </a:cubicBezTo>
                <a:lnTo>
                  <a:pt x="0" y="152382"/>
                </a:lnTo>
                <a:cubicBezTo>
                  <a:pt x="0" y="68280"/>
                  <a:pt x="68280" y="0"/>
                  <a:pt x="15238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62800" y="2143125"/>
            <a:ext cx="377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Gate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19950" y="271450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186613" y="2714504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753350" y="2676404"/>
            <a:ext cx="3124200" cy="457200"/>
          </a:xfrm>
          <a:custGeom>
            <a:avLst/>
            <a:gdLst/>
            <a:ahLst/>
            <a:cxnLst/>
            <a:rect l="l" t="t" r="r" b="b"/>
            <a:pathLst>
              <a:path w="3124200" h="457200">
                <a:moveTo>
                  <a:pt x="76202" y="0"/>
                </a:moveTo>
                <a:lnTo>
                  <a:pt x="3047998" y="0"/>
                </a:lnTo>
                <a:cubicBezTo>
                  <a:pt x="3090083" y="0"/>
                  <a:pt x="3124200" y="34117"/>
                  <a:pt x="3124200" y="76202"/>
                </a:cubicBezTo>
                <a:lnTo>
                  <a:pt x="3124200" y="380998"/>
                </a:lnTo>
                <a:cubicBezTo>
                  <a:pt x="3124200" y="423083"/>
                  <a:pt x="3090083" y="457200"/>
                  <a:pt x="3047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867650" y="2790704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Review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991600" y="328600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219950" y="362890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186613" y="3628904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753350" y="3590804"/>
            <a:ext cx="3124200" cy="457200"/>
          </a:xfrm>
          <a:custGeom>
            <a:avLst/>
            <a:gdLst/>
            <a:ahLst/>
            <a:cxnLst/>
            <a:rect l="l" t="t" r="r" b="b"/>
            <a:pathLst>
              <a:path w="3124200" h="457200">
                <a:moveTo>
                  <a:pt x="76202" y="0"/>
                </a:moveTo>
                <a:lnTo>
                  <a:pt x="3047998" y="0"/>
                </a:lnTo>
                <a:cubicBezTo>
                  <a:pt x="3090083" y="0"/>
                  <a:pt x="3124200" y="34117"/>
                  <a:pt x="3124200" y="76202"/>
                </a:cubicBezTo>
                <a:lnTo>
                  <a:pt x="3124200" y="380998"/>
                </a:lnTo>
                <a:cubicBezTo>
                  <a:pt x="3124200" y="423083"/>
                  <a:pt x="3090083" y="457200"/>
                  <a:pt x="3047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867650" y="3705104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Stakeholder Input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991600" y="420040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219950" y="454330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186613" y="4543304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753350" y="4505204"/>
            <a:ext cx="3124200" cy="457200"/>
          </a:xfrm>
          <a:custGeom>
            <a:avLst/>
            <a:gdLst/>
            <a:ahLst/>
            <a:cxnLst/>
            <a:rect l="l" t="t" r="r" b="b"/>
            <a:pathLst>
              <a:path w="3124200" h="457200">
                <a:moveTo>
                  <a:pt x="76202" y="0"/>
                </a:moveTo>
                <a:lnTo>
                  <a:pt x="3047998" y="0"/>
                </a:lnTo>
                <a:cubicBezTo>
                  <a:pt x="3090083" y="0"/>
                  <a:pt x="3124200" y="34117"/>
                  <a:pt x="3124200" y="76202"/>
                </a:cubicBezTo>
                <a:lnTo>
                  <a:pt x="3124200" y="380998"/>
                </a:lnTo>
                <a:cubicBezTo>
                  <a:pt x="3124200" y="423083"/>
                  <a:pt x="3090083" y="457200"/>
                  <a:pt x="3047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867650" y="4619504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 Consideration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991600" y="511480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219950" y="545770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186613" y="5457704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753350" y="5419604"/>
            <a:ext cx="3124200" cy="457200"/>
          </a:xfrm>
          <a:custGeom>
            <a:avLst/>
            <a:gdLst/>
            <a:ahLst/>
            <a:cxnLst/>
            <a:rect l="l" t="t" r="r" b="b"/>
            <a:pathLst>
              <a:path w="3124200" h="457200">
                <a:moveTo>
                  <a:pt x="76202" y="0"/>
                </a:moveTo>
                <a:lnTo>
                  <a:pt x="3047998" y="0"/>
                </a:lnTo>
                <a:cubicBezTo>
                  <a:pt x="3090083" y="0"/>
                  <a:pt x="3124200" y="34117"/>
                  <a:pt x="3124200" y="76202"/>
                </a:cubicBezTo>
                <a:lnTo>
                  <a:pt x="3124200" y="380998"/>
                </a:lnTo>
                <a:cubicBezTo>
                  <a:pt x="3124200" y="423083"/>
                  <a:pt x="3090083" y="457200"/>
                  <a:pt x="3047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867650" y="5533904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Approval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- STEP 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Implementation: การนำไปใช้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6926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ขั้นตอนที่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นโยบายถูกแปลงเป็นปฏิบัติการจริง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เป็นจุดที่นโยบายหลายอย่างล้มเหลว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9050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095500" y="28408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42863"/>
                </a:moveTo>
                <a:lnTo>
                  <a:pt x="57150" y="35719"/>
                </a:lnTo>
                <a:cubicBezTo>
                  <a:pt x="57150" y="15984"/>
                  <a:pt x="95548" y="0"/>
                  <a:pt x="142875" y="0"/>
                </a:cubicBezTo>
                <a:cubicBezTo>
                  <a:pt x="190202" y="0"/>
                  <a:pt x="228600" y="15984"/>
                  <a:pt x="228600" y="35719"/>
                </a:cubicBezTo>
                <a:lnTo>
                  <a:pt x="228600" y="42863"/>
                </a:lnTo>
                <a:cubicBezTo>
                  <a:pt x="228600" y="56525"/>
                  <a:pt x="210160" y="68401"/>
                  <a:pt x="183059" y="74429"/>
                </a:cubicBezTo>
                <a:cubicBezTo>
                  <a:pt x="181987" y="73179"/>
                  <a:pt x="180871" y="71973"/>
                  <a:pt x="179755" y="70857"/>
                </a:cubicBezTo>
                <a:cubicBezTo>
                  <a:pt x="172834" y="64026"/>
                  <a:pt x="163904" y="58847"/>
                  <a:pt x="154573" y="55007"/>
                </a:cubicBezTo>
                <a:cubicBezTo>
                  <a:pt x="135865" y="47193"/>
                  <a:pt x="111487" y="42907"/>
                  <a:pt x="85725" y="42907"/>
                </a:cubicBezTo>
                <a:cubicBezTo>
                  <a:pt x="75947" y="42907"/>
                  <a:pt x="66392" y="43532"/>
                  <a:pt x="57239" y="44738"/>
                </a:cubicBezTo>
                <a:cubicBezTo>
                  <a:pt x="57150" y="44157"/>
                  <a:pt x="57150" y="43532"/>
                  <a:pt x="57150" y="42907"/>
                </a:cubicBezTo>
                <a:close/>
                <a:moveTo>
                  <a:pt x="192881" y="157609"/>
                </a:moveTo>
                <a:lnTo>
                  <a:pt x="192881" y="136981"/>
                </a:lnTo>
                <a:cubicBezTo>
                  <a:pt x="199623" y="135240"/>
                  <a:pt x="205963" y="133186"/>
                  <a:pt x="211723" y="130775"/>
                </a:cubicBezTo>
                <a:cubicBezTo>
                  <a:pt x="217616" y="128320"/>
                  <a:pt x="223376" y="125328"/>
                  <a:pt x="228600" y="121712"/>
                </a:cubicBezTo>
                <a:lnTo>
                  <a:pt x="228600" y="128588"/>
                </a:lnTo>
                <a:cubicBezTo>
                  <a:pt x="228600" y="140553"/>
                  <a:pt x="214536" y="151135"/>
                  <a:pt x="192881" y="157609"/>
                </a:cubicBezTo>
                <a:close/>
                <a:moveTo>
                  <a:pt x="192881" y="114746"/>
                </a:moveTo>
                <a:lnTo>
                  <a:pt x="192881" y="100013"/>
                </a:lnTo>
                <a:cubicBezTo>
                  <a:pt x="192881" y="98003"/>
                  <a:pt x="192703" y="96083"/>
                  <a:pt x="192435" y="94208"/>
                </a:cubicBezTo>
                <a:cubicBezTo>
                  <a:pt x="199355" y="92467"/>
                  <a:pt x="205829" y="90368"/>
                  <a:pt x="211723" y="87868"/>
                </a:cubicBezTo>
                <a:cubicBezTo>
                  <a:pt x="217616" y="85368"/>
                  <a:pt x="223376" y="82421"/>
                  <a:pt x="228600" y="78804"/>
                </a:cubicBezTo>
                <a:lnTo>
                  <a:pt x="228600" y="85680"/>
                </a:lnTo>
                <a:cubicBezTo>
                  <a:pt x="228600" y="97646"/>
                  <a:pt x="214536" y="108228"/>
                  <a:pt x="192881" y="114702"/>
                </a:cubicBezTo>
                <a:close/>
                <a:moveTo>
                  <a:pt x="0" y="107156"/>
                </a:moveTo>
                <a:lnTo>
                  <a:pt x="0" y="100013"/>
                </a:lnTo>
                <a:cubicBezTo>
                  <a:pt x="0" y="80278"/>
                  <a:pt x="38398" y="64294"/>
                  <a:pt x="85725" y="64294"/>
                </a:cubicBezTo>
                <a:cubicBezTo>
                  <a:pt x="133052" y="64294"/>
                  <a:pt x="171450" y="80278"/>
                  <a:pt x="171450" y="100013"/>
                </a:cubicBezTo>
                <a:lnTo>
                  <a:pt x="171450" y="107156"/>
                </a:lnTo>
                <a:cubicBezTo>
                  <a:pt x="171450" y="126891"/>
                  <a:pt x="133052" y="142875"/>
                  <a:pt x="85725" y="142875"/>
                </a:cubicBezTo>
                <a:cubicBezTo>
                  <a:pt x="38398" y="142875"/>
                  <a:pt x="0" y="126891"/>
                  <a:pt x="0" y="107156"/>
                </a:cubicBezTo>
                <a:close/>
                <a:moveTo>
                  <a:pt x="171450" y="150019"/>
                </a:moveTo>
                <a:cubicBezTo>
                  <a:pt x="171450" y="169753"/>
                  <a:pt x="133052" y="185738"/>
                  <a:pt x="85725" y="185738"/>
                </a:cubicBezTo>
                <a:cubicBezTo>
                  <a:pt x="38398" y="185738"/>
                  <a:pt x="0" y="169753"/>
                  <a:pt x="0" y="150019"/>
                </a:cubicBezTo>
                <a:lnTo>
                  <a:pt x="0" y="143143"/>
                </a:lnTo>
                <a:cubicBezTo>
                  <a:pt x="5179" y="146759"/>
                  <a:pt x="10939" y="149706"/>
                  <a:pt x="16877" y="152207"/>
                </a:cubicBezTo>
                <a:cubicBezTo>
                  <a:pt x="35585" y="160020"/>
                  <a:pt x="59963" y="164306"/>
                  <a:pt x="85725" y="164306"/>
                </a:cubicBezTo>
                <a:cubicBezTo>
                  <a:pt x="111487" y="164306"/>
                  <a:pt x="135865" y="159975"/>
                  <a:pt x="154573" y="152207"/>
                </a:cubicBezTo>
                <a:cubicBezTo>
                  <a:pt x="160466" y="149751"/>
                  <a:pt x="166226" y="146759"/>
                  <a:pt x="171450" y="143143"/>
                </a:cubicBezTo>
                <a:lnTo>
                  <a:pt x="171450" y="150019"/>
                </a:lnTo>
                <a:close/>
                <a:moveTo>
                  <a:pt x="171450" y="186005"/>
                </a:moveTo>
                <a:lnTo>
                  <a:pt x="171450" y="192881"/>
                </a:lnTo>
                <a:cubicBezTo>
                  <a:pt x="171450" y="212616"/>
                  <a:pt x="133052" y="228600"/>
                  <a:pt x="85725" y="228600"/>
                </a:cubicBezTo>
                <a:cubicBezTo>
                  <a:pt x="38398" y="228600"/>
                  <a:pt x="0" y="212616"/>
                  <a:pt x="0" y="192881"/>
                </a:cubicBezTo>
                <a:lnTo>
                  <a:pt x="0" y="186005"/>
                </a:lnTo>
                <a:cubicBezTo>
                  <a:pt x="5179" y="189622"/>
                  <a:pt x="10939" y="192569"/>
                  <a:pt x="16877" y="195069"/>
                </a:cubicBezTo>
                <a:cubicBezTo>
                  <a:pt x="35585" y="202883"/>
                  <a:pt x="59963" y="207169"/>
                  <a:pt x="85725" y="207169"/>
                </a:cubicBezTo>
                <a:cubicBezTo>
                  <a:pt x="111487" y="207169"/>
                  <a:pt x="135865" y="202838"/>
                  <a:pt x="154573" y="195069"/>
                </a:cubicBezTo>
                <a:cubicBezTo>
                  <a:pt x="160466" y="192613"/>
                  <a:pt x="166226" y="189622"/>
                  <a:pt x="171450" y="1860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19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 บุคลากร อุปกรณ์ เทคโนโลยี ที่เพียงพอและเหมาะสม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72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2672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912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81700" y="28408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4481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77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624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องค์กรที่ชัดเจน บทบาทและความรับผิดชอบ การประสานงาน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34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1534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96774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9896475" y="28408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123408" y="116398"/>
                </a:moveTo>
                <a:cubicBezTo>
                  <a:pt x="126534" y="111398"/>
                  <a:pt x="125016" y="104790"/>
                  <a:pt x="120015" y="101620"/>
                </a:cubicBezTo>
                <a:cubicBezTo>
                  <a:pt x="115014" y="98450"/>
                  <a:pt x="108406" y="100013"/>
                  <a:pt x="105236" y="105013"/>
                </a:cubicBezTo>
                <a:lnTo>
                  <a:pt x="77822" y="148903"/>
                </a:lnTo>
                <a:lnTo>
                  <a:pt x="65767" y="132829"/>
                </a:lnTo>
                <a:cubicBezTo>
                  <a:pt x="62195" y="128096"/>
                  <a:pt x="55498" y="127114"/>
                  <a:pt x="50765" y="130686"/>
                </a:cubicBezTo>
                <a:cubicBezTo>
                  <a:pt x="46033" y="134258"/>
                  <a:pt x="45050" y="140955"/>
                  <a:pt x="48622" y="145688"/>
                </a:cubicBezTo>
                <a:lnTo>
                  <a:pt x="70053" y="174263"/>
                </a:lnTo>
                <a:cubicBezTo>
                  <a:pt x="72152" y="177076"/>
                  <a:pt x="75545" y="178683"/>
                  <a:pt x="79072" y="178549"/>
                </a:cubicBezTo>
                <a:cubicBezTo>
                  <a:pt x="82600" y="178415"/>
                  <a:pt x="85814" y="176540"/>
                  <a:pt x="87690" y="173504"/>
                </a:cubicBezTo>
                <a:lnTo>
                  <a:pt x="123408" y="11635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343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การกำกับติดตาม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439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486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ระบบติดตามความก้าวหน้า ตัวชี้วัด รายงานผล การแก้ไขปัญหา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5069681"/>
            <a:ext cx="5581650" cy="1181100"/>
          </a:xfrm>
          <a:custGeom>
            <a:avLst/>
            <a:gdLst/>
            <a:ahLst/>
            <a:cxnLst/>
            <a:rect l="l" t="t" r="r" b="b"/>
            <a:pathLst>
              <a:path w="5581650" h="1181100">
                <a:moveTo>
                  <a:pt x="0" y="0"/>
                </a:moveTo>
                <a:lnTo>
                  <a:pt x="5505445" y="0"/>
                </a:lnTo>
                <a:cubicBezTo>
                  <a:pt x="5547504" y="0"/>
                  <a:pt x="5581650" y="34146"/>
                  <a:pt x="5581650" y="76205"/>
                </a:cubicBezTo>
                <a:lnTo>
                  <a:pt x="5581650" y="1104895"/>
                </a:lnTo>
                <a:cubicBezTo>
                  <a:pt x="5581650" y="1146982"/>
                  <a:pt x="5547532" y="1181100"/>
                  <a:pt x="55054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00050" y="5069681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33413" y="53078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28675" y="5260181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Factors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09600" y="5603081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ความชัดเจนของนโยบาย | ความพร้อมของผู้ปฏิบัติ | การมีส่วนร่วมของผู้ใช้บริการ | การสื่อสารที่มีประสิทธิภาพ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29350" y="5069681"/>
            <a:ext cx="5581650" cy="1181100"/>
          </a:xfrm>
          <a:custGeom>
            <a:avLst/>
            <a:gdLst/>
            <a:ahLst/>
            <a:cxnLst/>
            <a:rect l="l" t="t" r="r" b="b"/>
            <a:pathLst>
              <a:path w="5581650" h="1181100">
                <a:moveTo>
                  <a:pt x="0" y="0"/>
                </a:moveTo>
                <a:lnTo>
                  <a:pt x="5505445" y="0"/>
                </a:lnTo>
                <a:cubicBezTo>
                  <a:pt x="5547504" y="0"/>
                  <a:pt x="5581650" y="34146"/>
                  <a:pt x="5581650" y="76205"/>
                </a:cubicBezTo>
                <a:lnTo>
                  <a:pt x="5581650" y="1104895"/>
                </a:lnTo>
                <a:cubicBezTo>
                  <a:pt x="5581650" y="1146982"/>
                  <a:pt x="5547532" y="1181100"/>
                  <a:pt x="55054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229350" y="5069681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62713" y="53078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57975" y="5260181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Barriers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38900" y="5603081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ขาดทรัพยากร | ความต้านทานจากผู้ปฏิบัติ | โครงสร้างที่ไม่ชัดเจน | การเปลี่ยนแปลงบริบท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- STEP 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Evaluation: การประเมินผล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083594"/>
            <a:ext cx="56197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ขั้นตอนที่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ผลของนโยบายถูกวัดและประเมิน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เพื่อเรียนรู้และปรับปรุง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697956"/>
            <a:ext cx="5505450" cy="952500"/>
          </a:xfrm>
          <a:custGeom>
            <a:avLst/>
            <a:gdLst/>
            <a:ahLst/>
            <a:cxnLst/>
            <a:rect l="l" t="t" r="r" b="b"/>
            <a:pathLst>
              <a:path w="5505450" h="952500">
                <a:moveTo>
                  <a:pt x="0" y="0"/>
                </a:moveTo>
                <a:lnTo>
                  <a:pt x="5429250" y="0"/>
                </a:lnTo>
                <a:cubicBezTo>
                  <a:pt x="5471306" y="0"/>
                  <a:pt x="5505450" y="34144"/>
                  <a:pt x="5505450" y="76200"/>
                </a:cubicBezTo>
                <a:lnTo>
                  <a:pt x="5505450" y="876300"/>
                </a:lnTo>
                <a:cubicBezTo>
                  <a:pt x="5505450" y="918356"/>
                  <a:pt x="5471306" y="952500"/>
                  <a:pt x="54292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6979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45319" y="292655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37443" y="47625"/>
                </a:moveTo>
                <a:lnTo>
                  <a:pt x="124681" y="29766"/>
                </a:lnTo>
                <a:lnTo>
                  <a:pt x="42044" y="29766"/>
                </a:lnTo>
                <a:lnTo>
                  <a:pt x="29282" y="47625"/>
                </a:lnTo>
                <a:lnTo>
                  <a:pt x="137443" y="47625"/>
                </a:lnTo>
                <a:close/>
                <a:moveTo>
                  <a:pt x="0" y="55252"/>
                </a:moveTo>
                <a:cubicBezTo>
                  <a:pt x="0" y="50304"/>
                  <a:pt x="1563" y="45467"/>
                  <a:pt x="4428" y="41411"/>
                </a:cubicBezTo>
                <a:lnTo>
                  <a:pt x="22659" y="15925"/>
                </a:lnTo>
                <a:cubicBezTo>
                  <a:pt x="27124" y="9674"/>
                  <a:pt x="34342" y="5953"/>
                  <a:pt x="42007" y="5953"/>
                </a:cubicBezTo>
                <a:lnTo>
                  <a:pt x="124644" y="5953"/>
                </a:lnTo>
                <a:cubicBezTo>
                  <a:pt x="132345" y="5953"/>
                  <a:pt x="139564" y="9674"/>
                  <a:pt x="144028" y="15925"/>
                </a:cubicBezTo>
                <a:lnTo>
                  <a:pt x="162223" y="41411"/>
                </a:lnTo>
                <a:cubicBezTo>
                  <a:pt x="165125" y="45467"/>
                  <a:pt x="166650" y="50304"/>
                  <a:pt x="166650" y="55252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5525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62025" y="2888456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3231356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ผลผลิต: สิ่งที่ผลิตได้ เช่น จำนวนโรงพยาบาล จำนวนบุคลากรที่ผ่านการอบรม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840956"/>
            <a:ext cx="5505450" cy="952500"/>
          </a:xfrm>
          <a:custGeom>
            <a:avLst/>
            <a:gdLst/>
            <a:ahLst/>
            <a:cxnLst/>
            <a:rect l="l" t="t" r="r" b="b"/>
            <a:pathLst>
              <a:path w="5505450" h="952500">
                <a:moveTo>
                  <a:pt x="0" y="0"/>
                </a:moveTo>
                <a:lnTo>
                  <a:pt x="5429250" y="0"/>
                </a:lnTo>
                <a:cubicBezTo>
                  <a:pt x="5471306" y="0"/>
                  <a:pt x="5505450" y="34144"/>
                  <a:pt x="5505450" y="76200"/>
                </a:cubicBezTo>
                <a:lnTo>
                  <a:pt x="5505450" y="876300"/>
                </a:lnTo>
                <a:cubicBezTo>
                  <a:pt x="5505450" y="918356"/>
                  <a:pt x="5471306" y="952500"/>
                  <a:pt x="54292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00050" y="38409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33413" y="40695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2025" y="4031456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4374356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ผลลัพธ์: การเปลี่ยนแปลงที่เกิดขึ้น เช่น การเข้าถึงบริการ ความพึงพอใจ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983956"/>
            <a:ext cx="5505450" cy="952500"/>
          </a:xfrm>
          <a:custGeom>
            <a:avLst/>
            <a:gdLst/>
            <a:ahLst/>
            <a:cxnLst/>
            <a:rect l="l" t="t" r="r" b="b"/>
            <a:pathLst>
              <a:path w="5505450" h="952500">
                <a:moveTo>
                  <a:pt x="0" y="0"/>
                </a:moveTo>
                <a:lnTo>
                  <a:pt x="5429250" y="0"/>
                </a:lnTo>
                <a:cubicBezTo>
                  <a:pt x="5471306" y="0"/>
                  <a:pt x="5505450" y="34144"/>
                  <a:pt x="5505450" y="76200"/>
                </a:cubicBezTo>
                <a:lnTo>
                  <a:pt x="5505450" y="876300"/>
                </a:lnTo>
                <a:cubicBezTo>
                  <a:pt x="5505450" y="918356"/>
                  <a:pt x="5471306" y="952500"/>
                  <a:pt x="54292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49839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33413" y="52125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62025" y="5174456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9600" y="5517356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ผลกระทบ: การเปลี่ยนแปลงระยะยาว เช่น สุขภาพประชากร ความเหลื่อมล้ำ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15150" y="1914525"/>
            <a:ext cx="4267200" cy="4191000"/>
          </a:xfrm>
          <a:custGeom>
            <a:avLst/>
            <a:gdLst/>
            <a:ahLst/>
            <a:cxnLst/>
            <a:rect l="l" t="t" r="r" b="b"/>
            <a:pathLst>
              <a:path w="4267200" h="4191000">
                <a:moveTo>
                  <a:pt x="152385" y="0"/>
                </a:moveTo>
                <a:lnTo>
                  <a:pt x="4114815" y="0"/>
                </a:lnTo>
                <a:cubicBezTo>
                  <a:pt x="4198975" y="0"/>
                  <a:pt x="4267200" y="68225"/>
                  <a:pt x="4267200" y="152385"/>
                </a:cubicBezTo>
                <a:lnTo>
                  <a:pt x="4267200" y="4038615"/>
                </a:lnTo>
                <a:cubicBezTo>
                  <a:pt x="4267200" y="4122775"/>
                  <a:pt x="4198975" y="4191000"/>
                  <a:pt x="4114815" y="4191000"/>
                </a:cubicBezTo>
                <a:lnTo>
                  <a:pt x="152385" y="4191000"/>
                </a:lnTo>
                <a:cubicBezTo>
                  <a:pt x="68225" y="4191000"/>
                  <a:pt x="0" y="4122775"/>
                  <a:pt x="0" y="4038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62800" y="2219325"/>
            <a:ext cx="377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</a:t>
            </a:r>
            <a:endParaRPr lang="en-US" sz="16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19950" y="2752604"/>
            <a:ext cx="3657600" cy="2438400"/>
          </a:xfrm>
          <a:prstGeom prst="roundRect">
            <a:avLst>
              <a:gd name="adj" fmla="val 0"/>
            </a:avLst>
          </a:prstGeom>
        </p:spPr>
      </p:pic>
      <p:sp>
        <p:nvSpPr>
          <p:cNvPr id="24" name="Text 21"/>
          <p:cNvSpPr/>
          <p:nvPr/>
        </p:nvSpPr>
        <p:spPr>
          <a:xfrm>
            <a:off x="7181850" y="5343404"/>
            <a:ext cx="3733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การประเมินผลต้องสร้างวงจรการเรียนรู้และปรับปรุงอย่างต่อเนื่อง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 ALL POLICIES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HiAP: แนวคิดหลัก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893094"/>
            <a:ext cx="11410950" cy="771525"/>
          </a:xfrm>
          <a:custGeom>
            <a:avLst/>
            <a:gdLst/>
            <a:ahLst/>
            <a:cxnLst/>
            <a:rect l="l" t="t" r="r" b="b"/>
            <a:pathLst>
              <a:path w="11410950" h="771525">
                <a:moveTo>
                  <a:pt x="0" y="0"/>
                </a:moveTo>
                <a:lnTo>
                  <a:pt x="11334746" y="0"/>
                </a:lnTo>
                <a:cubicBezTo>
                  <a:pt x="11376833" y="0"/>
                  <a:pt x="11410950" y="34117"/>
                  <a:pt x="11410950" y="76204"/>
                </a:cubicBezTo>
                <a:lnTo>
                  <a:pt x="11410950" y="695321"/>
                </a:lnTo>
                <a:cubicBezTo>
                  <a:pt x="11410950" y="737408"/>
                  <a:pt x="11376833" y="771525"/>
                  <a:pt x="11334746" y="771525"/>
                </a:cubicBez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893094"/>
            <a:ext cx="38100" cy="771525"/>
          </a:xfrm>
          <a:custGeom>
            <a:avLst/>
            <a:gdLst/>
            <a:ahLst/>
            <a:cxnLst/>
            <a:rect l="l" t="t" r="r" b="b"/>
            <a:pathLst>
              <a:path w="38100" h="771525">
                <a:moveTo>
                  <a:pt x="0" y="0"/>
                </a:moveTo>
                <a:lnTo>
                  <a:pt x="38100" y="0"/>
                </a:lnTo>
                <a:lnTo>
                  <a:pt x="38100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7700" y="2121694"/>
            <a:ext cx="110299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 All Policies (HiAP)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คือแนวคิดที่สุขภาพได้รับผลกระทบจาก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นโยบายทุกภาคส่วน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ไม่ใช่แค่นโยบายสาธารณสุข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0050" y="29646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00050" y="29646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33413" y="31932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56121"/>
                </a:moveTo>
                <a:lnTo>
                  <a:pt x="0" y="40742"/>
                </a:lnTo>
                <a:cubicBezTo>
                  <a:pt x="0" y="32110"/>
                  <a:pt x="8967" y="26380"/>
                  <a:pt x="17227" y="28835"/>
                </a:cubicBezTo>
                <a:cubicBezTo>
                  <a:pt x="49857" y="38584"/>
                  <a:pt x="72926" y="30882"/>
                  <a:pt x="96143" y="23143"/>
                </a:cubicBezTo>
                <a:cubicBezTo>
                  <a:pt x="120142" y="15143"/>
                  <a:pt x="144289" y="7107"/>
                  <a:pt x="179226" y="18269"/>
                </a:cubicBezTo>
                <a:cubicBezTo>
                  <a:pt x="186110" y="20464"/>
                  <a:pt x="190500" y="27124"/>
                  <a:pt x="190500" y="34379"/>
                </a:cubicBezTo>
                <a:lnTo>
                  <a:pt x="190500" y="149758"/>
                </a:lnTo>
                <a:cubicBezTo>
                  <a:pt x="190500" y="158390"/>
                  <a:pt x="181533" y="164120"/>
                  <a:pt x="173310" y="161665"/>
                </a:cubicBezTo>
                <a:cubicBezTo>
                  <a:pt x="140680" y="151916"/>
                  <a:pt x="117574" y="159618"/>
                  <a:pt x="94394" y="167357"/>
                </a:cubicBezTo>
                <a:cubicBezTo>
                  <a:pt x="70396" y="175357"/>
                  <a:pt x="46248" y="183393"/>
                  <a:pt x="11311" y="172231"/>
                </a:cubicBezTo>
                <a:cubicBezTo>
                  <a:pt x="4428" y="170036"/>
                  <a:pt x="37" y="163376"/>
                  <a:pt x="37" y="156121"/>
                </a:cubicBezTo>
                <a:close/>
                <a:moveTo>
                  <a:pt x="125016" y="95250"/>
                </a:moveTo>
                <a:cubicBezTo>
                  <a:pt x="125016" y="75530"/>
                  <a:pt x="111696" y="59531"/>
                  <a:pt x="95250" y="59531"/>
                </a:cubicBezTo>
                <a:cubicBezTo>
                  <a:pt x="78804" y="59531"/>
                  <a:pt x="65484" y="75530"/>
                  <a:pt x="65484" y="95250"/>
                </a:cubicBezTo>
                <a:cubicBezTo>
                  <a:pt x="65484" y="114970"/>
                  <a:pt x="78804" y="130969"/>
                  <a:pt x="95250" y="130969"/>
                </a:cubicBezTo>
                <a:cubicBezTo>
                  <a:pt x="111696" y="130969"/>
                  <a:pt x="125016" y="114970"/>
                  <a:pt x="125016" y="95250"/>
                </a:cubicBezTo>
                <a:close/>
                <a:moveTo>
                  <a:pt x="44648" y="153888"/>
                </a:moveTo>
                <a:cubicBezTo>
                  <a:pt x="46286" y="153888"/>
                  <a:pt x="47588" y="152474"/>
                  <a:pt x="47327" y="150875"/>
                </a:cubicBezTo>
                <a:cubicBezTo>
                  <a:pt x="45616" y="140531"/>
                  <a:pt x="37281" y="132457"/>
                  <a:pt x="26789" y="131155"/>
                </a:cubicBezTo>
                <a:cubicBezTo>
                  <a:pt x="25152" y="130969"/>
                  <a:pt x="23812" y="132308"/>
                  <a:pt x="23812" y="133945"/>
                </a:cubicBezTo>
                <a:lnTo>
                  <a:pt x="23812" y="148791"/>
                </a:lnTo>
                <a:cubicBezTo>
                  <a:pt x="23812" y="150130"/>
                  <a:pt x="24705" y="151321"/>
                  <a:pt x="26045" y="151656"/>
                </a:cubicBezTo>
                <a:cubicBezTo>
                  <a:pt x="32705" y="153219"/>
                  <a:pt x="38807" y="153925"/>
                  <a:pt x="44648" y="153925"/>
                </a:cubicBezTo>
                <a:close/>
                <a:moveTo>
                  <a:pt x="163153" y="134875"/>
                </a:moveTo>
                <a:cubicBezTo>
                  <a:pt x="165013" y="135173"/>
                  <a:pt x="166688" y="133759"/>
                  <a:pt x="166688" y="131899"/>
                </a:cubicBezTo>
                <a:lnTo>
                  <a:pt x="166688" y="116049"/>
                </a:lnTo>
                <a:cubicBezTo>
                  <a:pt x="166688" y="114412"/>
                  <a:pt x="165348" y="113035"/>
                  <a:pt x="163711" y="113258"/>
                </a:cubicBezTo>
                <a:cubicBezTo>
                  <a:pt x="154335" y="114412"/>
                  <a:pt x="146633" y="121034"/>
                  <a:pt x="143917" y="129853"/>
                </a:cubicBezTo>
                <a:cubicBezTo>
                  <a:pt x="143396" y="131601"/>
                  <a:pt x="144773" y="133238"/>
                  <a:pt x="146596" y="133276"/>
                </a:cubicBezTo>
                <a:cubicBezTo>
                  <a:pt x="151879" y="133424"/>
                  <a:pt x="157386" y="133908"/>
                  <a:pt x="163116" y="134875"/>
                </a:cubicBezTo>
                <a:close/>
                <a:moveTo>
                  <a:pt x="166688" y="56555"/>
                </a:moveTo>
                <a:lnTo>
                  <a:pt x="166688" y="41709"/>
                </a:lnTo>
                <a:cubicBezTo>
                  <a:pt x="166688" y="40370"/>
                  <a:pt x="165757" y="39179"/>
                  <a:pt x="164455" y="38844"/>
                </a:cubicBezTo>
                <a:cubicBezTo>
                  <a:pt x="157795" y="37281"/>
                  <a:pt x="151693" y="36575"/>
                  <a:pt x="145852" y="36575"/>
                </a:cubicBezTo>
                <a:cubicBezTo>
                  <a:pt x="144214" y="36575"/>
                  <a:pt x="142912" y="37988"/>
                  <a:pt x="143173" y="39588"/>
                </a:cubicBezTo>
                <a:cubicBezTo>
                  <a:pt x="144884" y="49932"/>
                  <a:pt x="153219" y="58006"/>
                  <a:pt x="163711" y="59308"/>
                </a:cubicBezTo>
                <a:cubicBezTo>
                  <a:pt x="165348" y="59494"/>
                  <a:pt x="166688" y="58155"/>
                  <a:pt x="166688" y="56517"/>
                </a:cubicBezTo>
                <a:close/>
                <a:moveTo>
                  <a:pt x="46583" y="60610"/>
                </a:moveTo>
                <a:cubicBezTo>
                  <a:pt x="47104" y="58862"/>
                  <a:pt x="45727" y="57224"/>
                  <a:pt x="43904" y="57187"/>
                </a:cubicBezTo>
                <a:cubicBezTo>
                  <a:pt x="38621" y="57038"/>
                  <a:pt x="33114" y="56555"/>
                  <a:pt x="27384" y="55587"/>
                </a:cubicBezTo>
                <a:cubicBezTo>
                  <a:pt x="25524" y="55290"/>
                  <a:pt x="23850" y="56704"/>
                  <a:pt x="23850" y="58564"/>
                </a:cubicBezTo>
                <a:lnTo>
                  <a:pt x="23812" y="74414"/>
                </a:lnTo>
                <a:cubicBezTo>
                  <a:pt x="23812" y="76051"/>
                  <a:pt x="25152" y="77428"/>
                  <a:pt x="26789" y="77205"/>
                </a:cubicBezTo>
                <a:cubicBezTo>
                  <a:pt x="36165" y="76051"/>
                  <a:pt x="43867" y="69428"/>
                  <a:pt x="46583" y="6061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62025" y="3155156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การคลัง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34980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ภาษี การคลัง งบประมาณ มีผลต่อความเหลื่อมล้ำและการเข้าถึงบริการ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40695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00050" y="40695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33413" y="42981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0304" y="43681"/>
                </a:moveTo>
                <a:lnTo>
                  <a:pt x="40593" y="71438"/>
                </a:lnTo>
                <a:lnTo>
                  <a:pt x="149907" y="71438"/>
                </a:lnTo>
                <a:lnTo>
                  <a:pt x="140196" y="43681"/>
                </a:lnTo>
                <a:cubicBezTo>
                  <a:pt x="138522" y="38919"/>
                  <a:pt x="134020" y="35719"/>
                  <a:pt x="128960" y="35719"/>
                </a:cubicBezTo>
                <a:lnTo>
                  <a:pt x="61540" y="35719"/>
                </a:lnTo>
                <a:cubicBezTo>
                  <a:pt x="56480" y="35719"/>
                  <a:pt x="51978" y="38919"/>
                  <a:pt x="50304" y="43681"/>
                </a:cubicBezTo>
                <a:close/>
                <a:moveTo>
                  <a:pt x="14734" y="73223"/>
                </a:moveTo>
                <a:lnTo>
                  <a:pt x="27831" y="35830"/>
                </a:lnTo>
                <a:cubicBezTo>
                  <a:pt x="32854" y="21506"/>
                  <a:pt x="46360" y="11906"/>
                  <a:pt x="61540" y="11906"/>
                </a:cubicBezTo>
                <a:lnTo>
                  <a:pt x="128960" y="11906"/>
                </a:lnTo>
                <a:cubicBezTo>
                  <a:pt x="144140" y="11906"/>
                  <a:pt x="157646" y="21506"/>
                  <a:pt x="162669" y="35830"/>
                </a:cubicBezTo>
                <a:lnTo>
                  <a:pt x="175766" y="73223"/>
                </a:lnTo>
                <a:cubicBezTo>
                  <a:pt x="184398" y="76795"/>
                  <a:pt x="190500" y="85316"/>
                  <a:pt x="190500" y="95250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66688" y="178594"/>
                </a:lnTo>
                <a:cubicBezTo>
                  <a:pt x="160102" y="178594"/>
                  <a:pt x="154781" y="173273"/>
                  <a:pt x="154781" y="166688"/>
                </a:cubicBezTo>
                <a:lnTo>
                  <a:pt x="154781" y="154781"/>
                </a:lnTo>
                <a:lnTo>
                  <a:pt x="35719" y="154781"/>
                </a:lnTo>
                <a:lnTo>
                  <a:pt x="35719" y="166688"/>
                </a:lnTo>
                <a:cubicBezTo>
                  <a:pt x="35719" y="173273"/>
                  <a:pt x="30398" y="178594"/>
                  <a:pt x="23812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95250"/>
                </a:lnTo>
                <a:cubicBezTo>
                  <a:pt x="0" y="85316"/>
                  <a:pt x="6102" y="76795"/>
                  <a:pt x="14734" y="73223"/>
                </a:cubicBezTo>
                <a:close/>
                <a:moveTo>
                  <a:pt x="47625" y="113109"/>
                </a:moveTo>
                <a:cubicBezTo>
                  <a:pt x="47625" y="106538"/>
                  <a:pt x="42290" y="101203"/>
                  <a:pt x="35719" y="101203"/>
                </a:cubicBezTo>
                <a:cubicBezTo>
                  <a:pt x="29148" y="101203"/>
                  <a:pt x="23812" y="106538"/>
                  <a:pt x="23812" y="113109"/>
                </a:cubicBezTo>
                <a:cubicBezTo>
                  <a:pt x="23812" y="119681"/>
                  <a:pt x="29148" y="125016"/>
                  <a:pt x="35719" y="125016"/>
                </a:cubicBezTo>
                <a:cubicBezTo>
                  <a:pt x="42290" y="125016"/>
                  <a:pt x="47625" y="119681"/>
                  <a:pt x="47625" y="113109"/>
                </a:cubicBezTo>
                <a:close/>
                <a:moveTo>
                  <a:pt x="154781" y="125016"/>
                </a:moveTo>
                <a:cubicBezTo>
                  <a:pt x="161352" y="125016"/>
                  <a:pt x="166688" y="119681"/>
                  <a:pt x="166688" y="113109"/>
                </a:cubicBezTo>
                <a:cubicBezTo>
                  <a:pt x="166688" y="106538"/>
                  <a:pt x="161352" y="101203"/>
                  <a:pt x="154781" y="101203"/>
                </a:cubicBezTo>
                <a:cubicBezTo>
                  <a:pt x="148210" y="101203"/>
                  <a:pt x="142875" y="106538"/>
                  <a:pt x="142875" y="113109"/>
                </a:cubicBezTo>
                <a:cubicBezTo>
                  <a:pt x="142875" y="119681"/>
                  <a:pt x="148210" y="125016"/>
                  <a:pt x="154781" y="125016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025" y="4260056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การคมนาคม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" y="46029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โครงสร้างพื้นฐาน การจราจร มีผลต่ออุบัติเหตุและการเคลื่อนย้าย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51744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51744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21506" y="540305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62025" y="5364956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การศึกษา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9600" y="57078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การศึกษามีผลต่อ literacy สุขภาพและพฤติกรรมสุขภาพ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29350" y="29646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229350" y="29646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62713" y="31932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357" y="2493"/>
                </a:moveTo>
                <a:cubicBezTo>
                  <a:pt x="177738" y="223"/>
                  <a:pt x="181198" y="-595"/>
                  <a:pt x="184398" y="446"/>
                </a:cubicBezTo>
                <a:cubicBezTo>
                  <a:pt x="188044" y="1674"/>
                  <a:pt x="190500" y="5097"/>
                  <a:pt x="190500" y="8930"/>
                </a:cubicBezTo>
                <a:lnTo>
                  <a:pt x="190500" y="78470"/>
                </a:lnTo>
                <a:cubicBezTo>
                  <a:pt x="190500" y="127285"/>
                  <a:pt x="150279" y="166688"/>
                  <a:pt x="101650" y="166688"/>
                </a:cubicBezTo>
                <a:cubicBezTo>
                  <a:pt x="73000" y="166688"/>
                  <a:pt x="48295" y="148270"/>
                  <a:pt x="39328" y="122523"/>
                </a:cubicBezTo>
                <a:cubicBezTo>
                  <a:pt x="26157" y="133983"/>
                  <a:pt x="17859" y="150837"/>
                  <a:pt x="17859" y="169664"/>
                </a:cubicBezTo>
                <a:cubicBezTo>
                  <a:pt x="17859" y="174613"/>
                  <a:pt x="13878" y="178594"/>
                  <a:pt x="8930" y="178594"/>
                </a:cubicBezTo>
                <a:cubicBezTo>
                  <a:pt x="3981" y="178594"/>
                  <a:pt x="0" y="174613"/>
                  <a:pt x="0" y="169664"/>
                </a:cubicBezTo>
                <a:cubicBezTo>
                  <a:pt x="0" y="141796"/>
                  <a:pt x="14213" y="117239"/>
                  <a:pt x="35756" y="102803"/>
                </a:cubicBezTo>
                <a:cubicBezTo>
                  <a:pt x="48890" y="94022"/>
                  <a:pt x="64554" y="89297"/>
                  <a:pt x="80367" y="89297"/>
                </a:cubicBezTo>
                <a:lnTo>
                  <a:pt x="110133" y="89297"/>
                </a:lnTo>
                <a:cubicBezTo>
                  <a:pt x="115081" y="89297"/>
                  <a:pt x="119063" y="85316"/>
                  <a:pt x="119063" y="80367"/>
                </a:cubicBezTo>
                <a:cubicBezTo>
                  <a:pt x="119063" y="75419"/>
                  <a:pt x="115081" y="71438"/>
                  <a:pt x="110133" y="71438"/>
                </a:cubicBezTo>
                <a:lnTo>
                  <a:pt x="80367" y="71438"/>
                </a:lnTo>
                <a:cubicBezTo>
                  <a:pt x="65596" y="71438"/>
                  <a:pt x="51606" y="74712"/>
                  <a:pt x="39067" y="80553"/>
                </a:cubicBezTo>
                <a:cubicBezTo>
                  <a:pt x="47737" y="54508"/>
                  <a:pt x="72256" y="35719"/>
                  <a:pt x="101203" y="35719"/>
                </a:cubicBezTo>
                <a:cubicBezTo>
                  <a:pt x="125909" y="35719"/>
                  <a:pt x="144289" y="27496"/>
                  <a:pt x="156530" y="19348"/>
                </a:cubicBezTo>
                <a:cubicBezTo>
                  <a:pt x="163674" y="14585"/>
                  <a:pt x="169738" y="8892"/>
                  <a:pt x="175394" y="249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791325" y="3155156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สิ่งแวดล้อม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38900" y="34980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คุณภาพอากาศ น้ำ ที่อยู่อาศัย มีผลต่อสุขภาพโดยตรง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29350" y="40695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229350" y="40695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62713" y="42981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4414" y="17859"/>
                </a:moveTo>
                <a:lnTo>
                  <a:pt x="116086" y="17859"/>
                </a:lnTo>
                <a:cubicBezTo>
                  <a:pt x="117723" y="17859"/>
                  <a:pt x="119063" y="19199"/>
                  <a:pt x="119063" y="20836"/>
                </a:cubicBezTo>
                <a:lnTo>
                  <a:pt x="119063" y="35719"/>
                </a:lnTo>
                <a:lnTo>
                  <a:pt x="71438" y="35719"/>
                </a:lnTo>
                <a:lnTo>
                  <a:pt x="71438" y="20836"/>
                </a:lnTo>
                <a:cubicBezTo>
                  <a:pt x="71438" y="19199"/>
                  <a:pt x="72777" y="17859"/>
                  <a:pt x="74414" y="17859"/>
                </a:cubicBezTo>
                <a:close/>
                <a:moveTo>
                  <a:pt x="53578" y="20836"/>
                </a:moveTo>
                <a:lnTo>
                  <a:pt x="53578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95250"/>
                </a:lnTo>
                <a:lnTo>
                  <a:pt x="190500" y="95250"/>
                </a:ln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6922" y="35719"/>
                </a:lnTo>
                <a:lnTo>
                  <a:pt x="136922" y="20836"/>
                </a:lnTo>
                <a:cubicBezTo>
                  <a:pt x="136922" y="9339"/>
                  <a:pt x="127583" y="0"/>
                  <a:pt x="116086" y="0"/>
                </a:cubicBezTo>
                <a:lnTo>
                  <a:pt x="74414" y="0"/>
                </a:lnTo>
                <a:cubicBezTo>
                  <a:pt x="62917" y="0"/>
                  <a:pt x="53578" y="9339"/>
                  <a:pt x="53578" y="20836"/>
                </a:cubicBezTo>
                <a:close/>
                <a:moveTo>
                  <a:pt x="190500" y="113109"/>
                </a:moveTo>
                <a:lnTo>
                  <a:pt x="119063" y="113109"/>
                </a:lnTo>
                <a:lnTo>
                  <a:pt x="119063" y="119063"/>
                </a:lnTo>
                <a:cubicBezTo>
                  <a:pt x="119063" y="125648"/>
                  <a:pt x="113742" y="130969"/>
                  <a:pt x="107156" y="130969"/>
                </a:cubicBezTo>
                <a:lnTo>
                  <a:pt x="83344" y="130969"/>
                </a:lnTo>
                <a:cubicBezTo>
                  <a:pt x="76758" y="130969"/>
                  <a:pt x="71438" y="125648"/>
                  <a:pt x="71438" y="119063"/>
                </a:cubicBezTo>
                <a:lnTo>
                  <a:pt x="71438" y="113109"/>
                </a:lnTo>
                <a:lnTo>
                  <a:pt x="0" y="113109"/>
                </a:ln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11310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791325" y="4260056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แรงงาน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38900" y="46029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สภาพการทำงาน ความปลอดภัย มีผลต่อสุขภาพกายและใจ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29350" y="5174456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229350" y="517445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62713" y="54030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91325" y="5364956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ที่อยู่อาศัย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38900" y="5707856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นโยบายที่อยู่อาศัยมีผลต่อสุขภาพและคุณภาพชีวิต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 ALL POLICIES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HiAP ในการปฏิบัติ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6926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การนำ HiAP ไปใช้ต้องอาศัย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เครื่องมือและกลไก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ที่ช่วยประสานงานข้ามภาคส่วน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9050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124075" y="28408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123408" y="116398"/>
                </a:moveTo>
                <a:cubicBezTo>
                  <a:pt x="126534" y="111398"/>
                  <a:pt x="125016" y="104790"/>
                  <a:pt x="120015" y="101620"/>
                </a:cubicBezTo>
                <a:cubicBezTo>
                  <a:pt x="115014" y="98450"/>
                  <a:pt x="108406" y="100013"/>
                  <a:pt x="105236" y="105013"/>
                </a:cubicBezTo>
                <a:lnTo>
                  <a:pt x="77822" y="148903"/>
                </a:lnTo>
                <a:lnTo>
                  <a:pt x="65767" y="132829"/>
                </a:lnTo>
                <a:cubicBezTo>
                  <a:pt x="62195" y="128096"/>
                  <a:pt x="55498" y="127114"/>
                  <a:pt x="50765" y="130686"/>
                </a:cubicBezTo>
                <a:cubicBezTo>
                  <a:pt x="46033" y="134258"/>
                  <a:pt x="45050" y="140955"/>
                  <a:pt x="48622" y="145688"/>
                </a:cubicBezTo>
                <a:lnTo>
                  <a:pt x="70053" y="174263"/>
                </a:lnTo>
                <a:cubicBezTo>
                  <a:pt x="72152" y="177076"/>
                  <a:pt x="75545" y="178683"/>
                  <a:pt x="79072" y="178549"/>
                </a:cubicBezTo>
                <a:cubicBezTo>
                  <a:pt x="82600" y="178415"/>
                  <a:pt x="85814" y="176540"/>
                  <a:pt x="87690" y="173504"/>
                </a:cubicBezTo>
                <a:lnTo>
                  <a:pt x="123408" y="11635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19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Impact Assessment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การประเมินผลกระทบต่อสุขภาพก่อนออกนโยบาย ใช้ข้อมูลคาดการณ์ผลที่อาจเกิดขึ้น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72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2672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912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53125" y="284083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4481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Intersectoral Committee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77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คณะกรรมการข้ามภาค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624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กลไกประสานงานระหว่างหน่วยงานต่างๆ ที่มีอำนาจตัดสินใจร่วมกัน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3400" y="2402681"/>
            <a:ext cx="3657600" cy="2362200"/>
          </a:xfrm>
          <a:custGeom>
            <a:avLst/>
            <a:gdLst/>
            <a:ahLst/>
            <a:cxnLst/>
            <a:rect l="l" t="t" r="r" b="b"/>
            <a:pathLst>
              <a:path w="3657600" h="2362200">
                <a:moveTo>
                  <a:pt x="0" y="0"/>
                </a:moveTo>
                <a:lnTo>
                  <a:pt x="3657600" y="0"/>
                </a:lnTo>
                <a:lnTo>
                  <a:pt x="3657600" y="2285995"/>
                </a:lnTo>
                <a:cubicBezTo>
                  <a:pt x="3657600" y="2328082"/>
                  <a:pt x="3623482" y="2362200"/>
                  <a:pt x="3581395" y="2362200"/>
                </a:cubicBezTo>
                <a:lnTo>
                  <a:pt x="76205" y="2362200"/>
                </a:lnTo>
                <a:cubicBezTo>
                  <a:pt x="34146" y="2362200"/>
                  <a:pt x="0" y="2328054"/>
                  <a:pt x="0" y="22859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153400" y="240268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9677400" y="26503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9867900" y="28408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34375" y="341233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Indicators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43900" y="379333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ตัวชี้วัดร่วม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48663" y="4155281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ตัวชี้วัดสุขภาพที่หน่วยงานต่างๆ ยอมรับและร่วมกันทำงานเพื่อบรรลุ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5069681"/>
            <a:ext cx="5581650" cy="1181100"/>
          </a:xfrm>
          <a:custGeom>
            <a:avLst/>
            <a:gdLst/>
            <a:ahLst/>
            <a:cxnLst/>
            <a:rect l="l" t="t" r="r" b="b"/>
            <a:pathLst>
              <a:path w="5581650" h="1181100">
                <a:moveTo>
                  <a:pt x="0" y="0"/>
                </a:moveTo>
                <a:lnTo>
                  <a:pt x="5505445" y="0"/>
                </a:lnTo>
                <a:cubicBezTo>
                  <a:pt x="5547504" y="0"/>
                  <a:pt x="5581650" y="34146"/>
                  <a:pt x="5581650" y="76205"/>
                </a:cubicBezTo>
                <a:lnTo>
                  <a:pt x="5581650" y="1104895"/>
                </a:lnTo>
                <a:cubicBezTo>
                  <a:pt x="5581650" y="1146982"/>
                  <a:pt x="5547532" y="1181100"/>
                  <a:pt x="55054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00050" y="5069681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09600" y="526018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 HiAP ไทย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9600" y="5603081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คณะกรรมการนโยบายสุขภาพแห่งชาติ (คณะกรรมการสุขภาพแห่งชาติ) ประสานนโยบายสุขภาพข้ามกระทรวง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29350" y="5069681"/>
            <a:ext cx="5581650" cy="1181100"/>
          </a:xfrm>
          <a:custGeom>
            <a:avLst/>
            <a:gdLst/>
            <a:ahLst/>
            <a:cxnLst/>
            <a:rect l="l" t="t" r="r" b="b"/>
            <a:pathLst>
              <a:path w="5581650" h="1181100">
                <a:moveTo>
                  <a:pt x="0" y="0"/>
                </a:moveTo>
                <a:lnTo>
                  <a:pt x="5505445" y="0"/>
                </a:lnTo>
                <a:cubicBezTo>
                  <a:pt x="5547504" y="0"/>
                  <a:pt x="5581650" y="34146"/>
                  <a:pt x="5581650" y="76205"/>
                </a:cubicBezTo>
                <a:lnTo>
                  <a:pt x="5581650" y="1104895"/>
                </a:lnTo>
                <a:cubicBezTo>
                  <a:pt x="5581650" y="1146982"/>
                  <a:pt x="5547532" y="1181100"/>
                  <a:pt x="55054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229350" y="5069681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438900" y="526018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ความท้าทาย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38900" y="5603081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อำนาจของกระทรวงสาธารณสุขจำกัด | ผลประโยชน์ข้ามภาค | การวัดผลที่ซับซ้อน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เชื่อม Policy Triangle กับ HiAP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59744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ผสานกรอบคิด 2 แบบ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ช่วยวิเคราะห์นโยบายที่มีผลต่อสุขภาพอย่างครบถ้วน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374106"/>
            <a:ext cx="5543550" cy="1181100"/>
          </a:xfrm>
          <a:custGeom>
            <a:avLst/>
            <a:gdLst/>
            <a:ahLst/>
            <a:cxnLst/>
            <a:rect l="l" t="t" r="r" b="b"/>
            <a:pathLst>
              <a:path w="5543550" h="1181100">
                <a:moveTo>
                  <a:pt x="0" y="0"/>
                </a:moveTo>
                <a:lnTo>
                  <a:pt x="5467345" y="0"/>
                </a:lnTo>
                <a:cubicBezTo>
                  <a:pt x="5509404" y="0"/>
                  <a:pt x="5543550" y="34146"/>
                  <a:pt x="5543550" y="76205"/>
                </a:cubicBezTo>
                <a:lnTo>
                  <a:pt x="5543550" y="1104895"/>
                </a:lnTo>
                <a:cubicBezTo>
                  <a:pt x="5543550" y="1146982"/>
                  <a:pt x="5509432" y="1181100"/>
                  <a:pt x="54673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3741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9600" y="2564606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Triangle วิเคราะห์แต่ละภาค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907506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วิเคราะห์นโยบายการคลัง คมนาคม ศึกษา ฯลฯ ผ่าน Content-Context-Process-Actors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3707606"/>
            <a:ext cx="5543550" cy="1181100"/>
          </a:xfrm>
          <a:custGeom>
            <a:avLst/>
            <a:gdLst/>
            <a:ahLst/>
            <a:cxnLst/>
            <a:rect l="l" t="t" r="r" b="b"/>
            <a:pathLst>
              <a:path w="5543550" h="1181100">
                <a:moveTo>
                  <a:pt x="0" y="0"/>
                </a:moveTo>
                <a:lnTo>
                  <a:pt x="5467345" y="0"/>
                </a:lnTo>
                <a:cubicBezTo>
                  <a:pt x="5509404" y="0"/>
                  <a:pt x="5543550" y="34146"/>
                  <a:pt x="5543550" y="76205"/>
                </a:cubicBezTo>
                <a:lnTo>
                  <a:pt x="5543550" y="1104895"/>
                </a:lnTo>
                <a:cubicBezTo>
                  <a:pt x="5543550" y="1146982"/>
                  <a:pt x="5509432" y="1181100"/>
                  <a:pt x="546734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00050" y="37076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09600" y="3898106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Cycle ติดตามกระบวนการ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4241006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ติดตามว่าแต่ละภาคผ่านขั้นตอนนโยบายอย่างไร และมีจุดที่สามารถสอดแทรกสุขภาพได้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5041106"/>
            <a:ext cx="5543550" cy="952500"/>
          </a:xfrm>
          <a:custGeom>
            <a:avLst/>
            <a:gdLst/>
            <a:ahLst/>
            <a:cxnLst/>
            <a:rect l="l" t="t" r="r" b="b"/>
            <a:pathLst>
              <a:path w="5543550" h="952500">
                <a:moveTo>
                  <a:pt x="0" y="0"/>
                </a:moveTo>
                <a:lnTo>
                  <a:pt x="5467350" y="0"/>
                </a:lnTo>
                <a:cubicBezTo>
                  <a:pt x="5509406" y="0"/>
                  <a:pt x="5543550" y="34144"/>
                  <a:pt x="5543550" y="76200"/>
                </a:cubicBezTo>
                <a:lnTo>
                  <a:pt x="5543550" y="876300"/>
                </a:lnTo>
                <a:cubicBezTo>
                  <a:pt x="5543550" y="918356"/>
                  <a:pt x="5509406" y="952500"/>
                  <a:pt x="54673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00050" y="5041106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09600" y="5231606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ระบุจุดประสานงาน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" y="5574506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หาจุดที่หลายภาคต้องทำงานร่วมกัน และกำหนดกลไกการประสานที่ชัดเจน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896100" y="2374106"/>
            <a:ext cx="4267200" cy="3886200"/>
          </a:xfrm>
          <a:custGeom>
            <a:avLst/>
            <a:gdLst/>
            <a:ahLst/>
            <a:cxnLst/>
            <a:rect l="l" t="t" r="r" b="b"/>
            <a:pathLst>
              <a:path w="4267200" h="3886200">
                <a:moveTo>
                  <a:pt x="152417" y="0"/>
                </a:moveTo>
                <a:lnTo>
                  <a:pt x="4114783" y="0"/>
                </a:lnTo>
                <a:cubicBezTo>
                  <a:pt x="4198961" y="0"/>
                  <a:pt x="4267200" y="68239"/>
                  <a:pt x="4267200" y="152417"/>
                </a:cubicBezTo>
                <a:lnTo>
                  <a:pt x="4267200" y="3733783"/>
                </a:lnTo>
                <a:cubicBezTo>
                  <a:pt x="4267200" y="3817961"/>
                  <a:pt x="4198961" y="3886200"/>
                  <a:pt x="4114783" y="3886200"/>
                </a:cubicBezTo>
                <a:lnTo>
                  <a:pt x="152417" y="3886200"/>
                </a:lnTo>
                <a:cubicBezTo>
                  <a:pt x="68239" y="3886200"/>
                  <a:pt x="0" y="3817961"/>
                  <a:pt x="0" y="37337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143750" y="2678906"/>
            <a:ext cx="377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Framework</a:t>
            </a:r>
            <a:endParaRPr lang="en-US" sz="16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50" b="6250"/>
          <a:stretch/>
        </p:blipFill>
        <p:spPr>
          <a:xfrm>
            <a:off x="7200900" y="3212185"/>
            <a:ext cx="3657600" cy="2133600"/>
          </a:xfrm>
          <a:prstGeom prst="roundRect">
            <a:avLst>
              <a:gd name="adj" fmla="val 0"/>
            </a:avLst>
          </a:prstGeom>
        </p:spPr>
      </p:pic>
      <p:sp>
        <p:nvSpPr>
          <p:cNvPr id="21" name="Text 18"/>
          <p:cNvSpPr/>
          <p:nvPr/>
        </p:nvSpPr>
        <p:spPr>
          <a:xfrm>
            <a:off x="7162800" y="5498185"/>
            <a:ext cx="3733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Triangle วิเคราะห์แต่ละภาค แล้วหาจุดเชื่อมโยงผ่าน HiAP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TOOLS &amp; METHODS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เครื่องมือที่ใช้ร่วม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97881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การวิเคราะห์นโยบายต้องอาศัย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ข้อมูลและเครื่องมือ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ที่หลากหลายในแต่ละขั้น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612231"/>
            <a:ext cx="3657600" cy="2171700"/>
          </a:xfrm>
          <a:custGeom>
            <a:avLst/>
            <a:gdLst/>
            <a:ahLst/>
            <a:cxnLst/>
            <a:rect l="l" t="t" r="r" b="b"/>
            <a:pathLst>
              <a:path w="3657600" h="2171700">
                <a:moveTo>
                  <a:pt x="0" y="0"/>
                </a:moveTo>
                <a:lnTo>
                  <a:pt x="3657600" y="0"/>
                </a:lnTo>
                <a:lnTo>
                  <a:pt x="3657600" y="2095495"/>
                </a:lnTo>
                <a:cubicBezTo>
                  <a:pt x="3657600" y="2137582"/>
                  <a:pt x="3623482" y="2171700"/>
                  <a:pt x="3581395" y="2171700"/>
                </a:cubicBezTo>
                <a:lnTo>
                  <a:pt x="76205" y="2171700"/>
                </a:lnTo>
                <a:cubicBezTo>
                  <a:pt x="34118" y="2171700"/>
                  <a:pt x="0" y="2137582"/>
                  <a:pt x="0" y="20954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6122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905000" y="28598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109788" y="305038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1975" y="36218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40028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หลักฐานเชิงประจักษ์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364831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งานวิจัย สถิติ ข้อมูลเชิงลึก ที่ช่วยสนับสนุนการตัดสินใจ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7200" y="2612231"/>
            <a:ext cx="3657600" cy="2171700"/>
          </a:xfrm>
          <a:custGeom>
            <a:avLst/>
            <a:gdLst/>
            <a:ahLst/>
            <a:cxnLst/>
            <a:rect l="l" t="t" r="r" b="b"/>
            <a:pathLst>
              <a:path w="3657600" h="2171700">
                <a:moveTo>
                  <a:pt x="0" y="0"/>
                </a:moveTo>
                <a:lnTo>
                  <a:pt x="3657600" y="0"/>
                </a:lnTo>
                <a:lnTo>
                  <a:pt x="3657600" y="2095495"/>
                </a:lnTo>
                <a:cubicBezTo>
                  <a:pt x="3657600" y="2137582"/>
                  <a:pt x="3623482" y="2171700"/>
                  <a:pt x="3581395" y="2171700"/>
                </a:cubicBezTo>
                <a:lnTo>
                  <a:pt x="76205" y="2171700"/>
                </a:lnTo>
                <a:cubicBezTo>
                  <a:pt x="34118" y="2171700"/>
                  <a:pt x="0" y="2137582"/>
                  <a:pt x="0" y="20954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267200" y="26122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91200" y="28598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67413" y="305038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64294"/>
                </a:moveTo>
                <a:cubicBezTo>
                  <a:pt x="171450" y="107692"/>
                  <a:pt x="133052" y="142875"/>
                  <a:pt x="85725" y="142875"/>
                </a:cubicBezTo>
                <a:cubicBezTo>
                  <a:pt x="73804" y="142875"/>
                  <a:pt x="62463" y="140643"/>
                  <a:pt x="52149" y="136624"/>
                </a:cubicBezTo>
                <a:lnTo>
                  <a:pt x="15716" y="155912"/>
                </a:lnTo>
                <a:cubicBezTo>
                  <a:pt x="11564" y="158100"/>
                  <a:pt x="6474" y="157341"/>
                  <a:pt x="3125" y="154037"/>
                </a:cubicBezTo>
                <a:cubicBezTo>
                  <a:pt x="-223" y="150733"/>
                  <a:pt x="-982" y="145599"/>
                  <a:pt x="1250" y="141446"/>
                </a:cubicBezTo>
                <a:lnTo>
                  <a:pt x="17145" y="111443"/>
                </a:lnTo>
                <a:cubicBezTo>
                  <a:pt x="6385" y="98316"/>
                  <a:pt x="0" y="81975"/>
                  <a:pt x="0" y="64294"/>
                </a:cubicBezTo>
                <a:cubicBezTo>
                  <a:pt x="0" y="20895"/>
                  <a:pt x="38398" y="-14287"/>
                  <a:pt x="85725" y="-14287"/>
                </a:cubicBezTo>
                <a:cubicBezTo>
                  <a:pt x="133052" y="-14287"/>
                  <a:pt x="171450" y="20895"/>
                  <a:pt x="171450" y="64294"/>
                </a:cubicBezTo>
                <a:close/>
                <a:moveTo>
                  <a:pt x="171450" y="228600"/>
                </a:moveTo>
                <a:cubicBezTo>
                  <a:pt x="129436" y="228600"/>
                  <a:pt x="94476" y="200873"/>
                  <a:pt x="87154" y="164306"/>
                </a:cubicBezTo>
                <a:cubicBezTo>
                  <a:pt x="140732" y="163637"/>
                  <a:pt x="187300" y="125507"/>
                  <a:pt x="192435" y="73804"/>
                </a:cubicBezTo>
                <a:cubicBezTo>
                  <a:pt x="229627" y="82376"/>
                  <a:pt x="257175" y="113228"/>
                  <a:pt x="257175" y="150019"/>
                </a:cubicBezTo>
                <a:cubicBezTo>
                  <a:pt x="257175" y="167700"/>
                  <a:pt x="250790" y="184041"/>
                  <a:pt x="240030" y="197168"/>
                </a:cubicBezTo>
                <a:lnTo>
                  <a:pt x="255925" y="227171"/>
                </a:lnTo>
                <a:cubicBezTo>
                  <a:pt x="258113" y="231324"/>
                  <a:pt x="257354" y="236413"/>
                  <a:pt x="254050" y="239762"/>
                </a:cubicBezTo>
                <a:cubicBezTo>
                  <a:pt x="250746" y="243111"/>
                  <a:pt x="245611" y="243870"/>
                  <a:pt x="241459" y="241637"/>
                </a:cubicBezTo>
                <a:lnTo>
                  <a:pt x="205026" y="222349"/>
                </a:lnTo>
                <a:cubicBezTo>
                  <a:pt x="194712" y="226368"/>
                  <a:pt x="183371" y="228600"/>
                  <a:pt x="171450" y="22860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448175" y="36218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Stakeholder Input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7700" y="40028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ข้อมูลจากผู้มีส่วนได้ส่วนเสีย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62463" y="4364831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การสัมภาษณ์ การประชุม การรับฟังความคิดเห็น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3400" y="2612231"/>
            <a:ext cx="3657600" cy="2171700"/>
          </a:xfrm>
          <a:custGeom>
            <a:avLst/>
            <a:gdLst/>
            <a:ahLst/>
            <a:cxnLst/>
            <a:rect l="l" t="t" r="r" b="b"/>
            <a:pathLst>
              <a:path w="3657600" h="2171700">
                <a:moveTo>
                  <a:pt x="0" y="0"/>
                </a:moveTo>
                <a:lnTo>
                  <a:pt x="3657600" y="0"/>
                </a:lnTo>
                <a:lnTo>
                  <a:pt x="3657600" y="2095495"/>
                </a:lnTo>
                <a:cubicBezTo>
                  <a:pt x="3657600" y="2137582"/>
                  <a:pt x="3623482" y="2171700"/>
                  <a:pt x="3581395" y="2171700"/>
                </a:cubicBezTo>
                <a:lnTo>
                  <a:pt x="76205" y="2171700"/>
                </a:lnTo>
                <a:cubicBezTo>
                  <a:pt x="34118" y="2171700"/>
                  <a:pt x="0" y="2137582"/>
                  <a:pt x="0" y="20954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153400" y="2612231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9677400" y="28598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9839325" y="305038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34375" y="3621881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Feasibility Analysis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43900" y="4002881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การวิเคราะห์ความเป็นไปได้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48663" y="4364831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เทคนิค เศรษฐกิจ การเมือง สังคม ที่เป็นไปได้จริง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5088731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00050" y="5088731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09600" y="52792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SWOT Analysis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9600" y="5622131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วิเคราะห์จุดแข็ง จุดอ่อน โอกาส และอุปสรรคของนโยบาย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29350" y="5088731"/>
            <a:ext cx="5581650" cy="952500"/>
          </a:xfrm>
          <a:custGeom>
            <a:avLst/>
            <a:gdLst/>
            <a:ahLst/>
            <a:cxnLst/>
            <a:rect l="l" t="t" r="r" b="b"/>
            <a:pathLst>
              <a:path w="5581650" h="952500">
                <a:moveTo>
                  <a:pt x="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876300"/>
                </a:lnTo>
                <a:cubicBezTo>
                  <a:pt x="5581650" y="918356"/>
                  <a:pt x="5547506" y="952500"/>
                  <a:pt x="5505450" y="952500"/>
                </a:cubicBez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229350" y="5088731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438900" y="52792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Stakeholder Mapping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38900" y="5622131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วิเคราะห์ผู้มีส่วนได้ส่วนเสียตามอำนาจและความสนใจ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2514600"/>
            <a:ext cx="3590925" cy="2609850"/>
          </a:xfrm>
          <a:custGeom>
            <a:avLst/>
            <a:gdLst/>
            <a:ahLst/>
            <a:cxnLst/>
            <a:rect l="l" t="t" r="r" b="b"/>
            <a:pathLst>
              <a:path w="3590925" h="2609850">
                <a:moveTo>
                  <a:pt x="0" y="0"/>
                </a:moveTo>
                <a:lnTo>
                  <a:pt x="3514717" y="0"/>
                </a:lnTo>
                <a:cubicBezTo>
                  <a:pt x="3556806" y="0"/>
                  <a:pt x="3590925" y="34119"/>
                  <a:pt x="3590925" y="76208"/>
                </a:cubicBezTo>
                <a:lnTo>
                  <a:pt x="3590925" y="2533642"/>
                </a:lnTo>
                <a:cubicBezTo>
                  <a:pt x="3590925" y="2575731"/>
                  <a:pt x="3556806" y="2609850"/>
                  <a:pt x="3514717" y="2609850"/>
                </a:cubicBez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25146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23900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82968" y="2952750"/>
            <a:ext cx="43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3900" y="3657600"/>
            <a:ext cx="3057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เข้าใจกรอบหลัก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3900" y="4076700"/>
            <a:ext cx="3038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สามารถอธิบายและใช้งาน </a:t>
            </a: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 </a:t>
            </a: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ในการวิเคราะห์นโยบายสาธารณะได้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311610" y="2514600"/>
            <a:ext cx="3590925" cy="2609850"/>
          </a:xfrm>
          <a:custGeom>
            <a:avLst/>
            <a:gdLst/>
            <a:ahLst/>
            <a:cxnLst/>
            <a:rect l="l" t="t" r="r" b="b"/>
            <a:pathLst>
              <a:path w="3590925" h="2609850">
                <a:moveTo>
                  <a:pt x="0" y="0"/>
                </a:moveTo>
                <a:lnTo>
                  <a:pt x="3514717" y="0"/>
                </a:lnTo>
                <a:cubicBezTo>
                  <a:pt x="3556806" y="0"/>
                  <a:pt x="3590925" y="34119"/>
                  <a:pt x="3590925" y="76208"/>
                </a:cubicBezTo>
                <a:lnTo>
                  <a:pt x="3590925" y="2533642"/>
                </a:lnTo>
                <a:cubicBezTo>
                  <a:pt x="3590925" y="2575731"/>
                  <a:pt x="3556806" y="2609850"/>
                  <a:pt x="3514717" y="2609850"/>
                </a:cubicBez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311610" y="25146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635460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770358" y="29527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35460" y="3657600"/>
            <a:ext cx="3057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วิเคราะห์เชิงลึก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635460" y="4076700"/>
            <a:ext cx="3038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วิเคราะห์นโยบายผ่านมุมมอง </a:t>
            </a: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Content/Context/Process/Actors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แบบครบมิติและเป็นระบบ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23171" y="2514600"/>
            <a:ext cx="3590925" cy="2609850"/>
          </a:xfrm>
          <a:custGeom>
            <a:avLst/>
            <a:gdLst/>
            <a:ahLst/>
            <a:cxnLst/>
            <a:rect l="l" t="t" r="r" b="b"/>
            <a:pathLst>
              <a:path w="3590925" h="2609850">
                <a:moveTo>
                  <a:pt x="0" y="0"/>
                </a:moveTo>
                <a:lnTo>
                  <a:pt x="3514717" y="0"/>
                </a:lnTo>
                <a:cubicBezTo>
                  <a:pt x="3556806" y="0"/>
                  <a:pt x="3590925" y="34119"/>
                  <a:pt x="3590925" y="76208"/>
                </a:cubicBezTo>
                <a:lnTo>
                  <a:pt x="3590925" y="2533642"/>
                </a:lnTo>
                <a:cubicBezTo>
                  <a:pt x="3590925" y="2575731"/>
                  <a:pt x="3556806" y="2609850"/>
                  <a:pt x="3514717" y="2609850"/>
                </a:cubicBez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223171" y="2514600"/>
            <a:ext cx="38100" cy="2609850"/>
          </a:xfrm>
          <a:custGeom>
            <a:avLst/>
            <a:gdLst/>
            <a:ahLst/>
            <a:cxnLst/>
            <a:rect l="l" t="t" r="r" b="b"/>
            <a:pathLst>
              <a:path w="38100" h="2609850">
                <a:moveTo>
                  <a:pt x="0" y="0"/>
                </a:moveTo>
                <a:lnTo>
                  <a:pt x="38100" y="0"/>
                </a:lnTo>
                <a:lnTo>
                  <a:pt x="38100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547021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678228" y="29527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547021" y="3657600"/>
            <a:ext cx="3057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ประยุกต์ใช้จริง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47021" y="4076700"/>
            <a:ext cx="3038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อธิบายแนวคิด </a:t>
            </a: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 All Policies (HiAP)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และเชื่อมโยงกรอบคิดกับกรณีศึกษาไทยได้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8625" y="62674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71525" y="6248400"/>
            <a:ext cx="580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ผลลัพธ์: สามารถวิเคราะห์นโยบายสาธารณะสุขอย่างเป็นระบบและสร้างข้อเสนอเชิงนโยบายได้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MISTAKES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Pitfalls ที่พบบ่อย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97844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การวิเคราะห์นโยบายมักพบ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ข้อผิดพลาดที่ซ้ำๆ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ที่ต้องระวัง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412206"/>
            <a:ext cx="5600700" cy="1181100"/>
          </a:xfrm>
          <a:custGeom>
            <a:avLst/>
            <a:gdLst/>
            <a:ahLst/>
            <a:cxnLst/>
            <a:rect l="l" t="t" r="r" b="b"/>
            <a:pathLst>
              <a:path w="5600700" h="1181100">
                <a:moveTo>
                  <a:pt x="0" y="0"/>
                </a:moveTo>
                <a:lnTo>
                  <a:pt x="5524495" y="0"/>
                </a:lnTo>
                <a:cubicBezTo>
                  <a:pt x="5566554" y="0"/>
                  <a:pt x="5600700" y="34146"/>
                  <a:pt x="5600700" y="76205"/>
                </a:cubicBezTo>
                <a:lnTo>
                  <a:pt x="5600700" y="1104895"/>
                </a:lnTo>
                <a:cubicBezTo>
                  <a:pt x="5600700" y="1146982"/>
                  <a:pt x="5566582" y="1181100"/>
                  <a:pt x="552449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4122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9600" y="260270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1044" y="273605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75803" y="151358"/>
                </a:lnTo>
                <a:cubicBezTo>
                  <a:pt x="176808" y="150465"/>
                  <a:pt x="177812" y="149572"/>
                  <a:pt x="178780" y="148679"/>
                </a:cubicBezTo>
                <a:cubicBezTo>
                  <a:pt x="196193" y="132494"/>
                  <a:pt x="207838" y="113184"/>
                  <a:pt x="213382" y="99901"/>
                </a:cubicBezTo>
                <a:cubicBezTo>
                  <a:pt x="214610" y="96962"/>
                  <a:pt x="214610" y="93687"/>
                  <a:pt x="213382" y="90748"/>
                </a:cubicBezTo>
                <a:cubicBezTo>
                  <a:pt x="207838" y="77465"/>
                  <a:pt x="196193" y="58117"/>
                  <a:pt x="178780" y="41970"/>
                </a:cubicBezTo>
                <a:cubicBezTo>
                  <a:pt x="161255" y="25710"/>
                  <a:pt x="137182" y="11981"/>
                  <a:pt x="107119" y="11981"/>
                </a:cubicBezTo>
                <a:cubicBezTo>
                  <a:pt x="85985" y="11981"/>
                  <a:pt x="67828" y="18752"/>
                  <a:pt x="52797" y="28426"/>
                </a:cubicBezTo>
                <a:lnTo>
                  <a:pt x="15255" y="-9265"/>
                </a:lnTo>
                <a:close/>
                <a:moveTo>
                  <a:pt x="76088" y="51606"/>
                </a:moveTo>
                <a:cubicBezTo>
                  <a:pt x="84832" y="45355"/>
                  <a:pt x="95585" y="41672"/>
                  <a:pt x="107156" y="41672"/>
                </a:cubicBezTo>
                <a:cubicBezTo>
                  <a:pt x="136736" y="41672"/>
                  <a:pt x="160734" y="65670"/>
                  <a:pt x="160734" y="95250"/>
                </a:cubicBezTo>
                <a:cubicBezTo>
                  <a:pt x="160734" y="106821"/>
                  <a:pt x="157051" y="117537"/>
                  <a:pt x="150800" y="126318"/>
                </a:cubicBezTo>
                <a:lnTo>
                  <a:pt x="137889" y="113407"/>
                </a:lnTo>
                <a:cubicBezTo>
                  <a:pt x="142615" y="105445"/>
                  <a:pt x="144214" y="95659"/>
                  <a:pt x="141647" y="85985"/>
                </a:cubicBezTo>
                <a:cubicBezTo>
                  <a:pt x="136550" y="66935"/>
                  <a:pt x="116942" y="55625"/>
                  <a:pt x="97892" y="60722"/>
                </a:cubicBezTo>
                <a:cubicBezTo>
                  <a:pt x="94692" y="61578"/>
                  <a:pt x="91678" y="62843"/>
                  <a:pt x="88962" y="64443"/>
                </a:cubicBezTo>
                <a:lnTo>
                  <a:pt x="76051" y="51532"/>
                </a:lnTo>
                <a:close/>
                <a:moveTo>
                  <a:pt x="121034" y="147005"/>
                </a:moveTo>
                <a:cubicBezTo>
                  <a:pt x="116607" y="148196"/>
                  <a:pt x="111956" y="148828"/>
                  <a:pt x="107156" y="148828"/>
                </a:cubicBezTo>
                <a:cubicBezTo>
                  <a:pt x="77577" y="148828"/>
                  <a:pt x="53578" y="124830"/>
                  <a:pt x="53578" y="95250"/>
                </a:cubicBezTo>
                <a:cubicBezTo>
                  <a:pt x="53578" y="90450"/>
                  <a:pt x="54211" y="85799"/>
                  <a:pt x="55401" y="81372"/>
                </a:cubicBezTo>
                <a:lnTo>
                  <a:pt x="25822" y="51792"/>
                </a:lnTo>
                <a:cubicBezTo>
                  <a:pt x="13692" y="65484"/>
                  <a:pt x="5358" y="79995"/>
                  <a:pt x="930" y="90674"/>
                </a:cubicBezTo>
                <a:cubicBezTo>
                  <a:pt x="-298" y="93613"/>
                  <a:pt x="-298" y="96887"/>
                  <a:pt x="930" y="99826"/>
                </a:cubicBezTo>
                <a:cubicBezTo>
                  <a:pt x="6474" y="113109"/>
                  <a:pt x="18120" y="132457"/>
                  <a:pt x="35533" y="148605"/>
                </a:cubicBezTo>
                <a:cubicBezTo>
                  <a:pt x="53057" y="164864"/>
                  <a:pt x="77130" y="178594"/>
                  <a:pt x="107193" y="178594"/>
                </a:cubicBezTo>
                <a:cubicBezTo>
                  <a:pt x="121072" y="178594"/>
                  <a:pt x="133685" y="175654"/>
                  <a:pt x="144959" y="170929"/>
                </a:cubicBezTo>
                <a:lnTo>
                  <a:pt x="121072" y="147042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19200" y="2602706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มองแค่เนื้อหา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19200" y="2945606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ที่ Content อย่างเดียว ไม่ดูบริบท กระบวนการ และผู้เล่นที่มีผลต่อความสำเร็จ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10300" y="2412206"/>
            <a:ext cx="5600700" cy="1181100"/>
          </a:xfrm>
          <a:custGeom>
            <a:avLst/>
            <a:gdLst/>
            <a:ahLst/>
            <a:cxnLst/>
            <a:rect l="l" t="t" r="r" b="b"/>
            <a:pathLst>
              <a:path w="5600700" h="1181100">
                <a:moveTo>
                  <a:pt x="0" y="0"/>
                </a:moveTo>
                <a:lnTo>
                  <a:pt x="5524495" y="0"/>
                </a:lnTo>
                <a:cubicBezTo>
                  <a:pt x="5566554" y="0"/>
                  <a:pt x="5600700" y="34146"/>
                  <a:pt x="5600700" y="76205"/>
                </a:cubicBezTo>
                <a:lnTo>
                  <a:pt x="5600700" y="1104895"/>
                </a:lnTo>
                <a:cubicBezTo>
                  <a:pt x="5600700" y="1146982"/>
                  <a:pt x="5566582" y="1181100"/>
                  <a:pt x="552449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210300" y="24122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19850" y="260270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541294" y="273605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66278" y="141833"/>
                </a:lnTo>
                <a:cubicBezTo>
                  <a:pt x="167841" y="140568"/>
                  <a:pt x="169366" y="139192"/>
                  <a:pt x="170780" y="137778"/>
                </a:cubicBezTo>
                <a:lnTo>
                  <a:pt x="197234" y="111323"/>
                </a:lnTo>
                <a:cubicBezTo>
                  <a:pt x="208136" y="100422"/>
                  <a:pt x="214275" y="85613"/>
                  <a:pt x="214275" y="70172"/>
                </a:cubicBezTo>
                <a:cubicBezTo>
                  <a:pt x="214275" y="38026"/>
                  <a:pt x="188230" y="11943"/>
                  <a:pt x="156046" y="11943"/>
                </a:cubicBezTo>
                <a:cubicBezTo>
                  <a:pt x="142168" y="11943"/>
                  <a:pt x="128848" y="16892"/>
                  <a:pt x="118356" y="25784"/>
                </a:cubicBezTo>
                <a:cubicBezTo>
                  <a:pt x="125909" y="29542"/>
                  <a:pt x="132755" y="34528"/>
                  <a:pt x="138633" y="40481"/>
                </a:cubicBezTo>
                <a:cubicBezTo>
                  <a:pt x="143880" y="37393"/>
                  <a:pt x="149870" y="35756"/>
                  <a:pt x="156046" y="35756"/>
                </a:cubicBezTo>
                <a:cubicBezTo>
                  <a:pt x="175059" y="35756"/>
                  <a:pt x="190463" y="51160"/>
                  <a:pt x="190463" y="70172"/>
                </a:cubicBezTo>
                <a:cubicBezTo>
                  <a:pt x="190463" y="79288"/>
                  <a:pt x="186854" y="88032"/>
                  <a:pt x="180380" y="94506"/>
                </a:cubicBezTo>
                <a:lnTo>
                  <a:pt x="153925" y="120960"/>
                </a:lnTo>
                <a:cubicBezTo>
                  <a:pt x="152474" y="122411"/>
                  <a:pt x="150912" y="123713"/>
                  <a:pt x="149237" y="124867"/>
                </a:cubicBezTo>
                <a:lnTo>
                  <a:pt x="131564" y="107193"/>
                </a:lnTo>
                <a:cubicBezTo>
                  <a:pt x="137703" y="106859"/>
                  <a:pt x="142615" y="101836"/>
                  <a:pt x="142801" y="95622"/>
                </a:cubicBezTo>
                <a:cubicBezTo>
                  <a:pt x="142801" y="95138"/>
                  <a:pt x="142801" y="94655"/>
                  <a:pt x="142801" y="94171"/>
                </a:cubicBezTo>
                <a:cubicBezTo>
                  <a:pt x="142801" y="62061"/>
                  <a:pt x="116793" y="35793"/>
                  <a:pt x="84572" y="35793"/>
                </a:cubicBezTo>
                <a:cubicBezTo>
                  <a:pt x="77428" y="35793"/>
                  <a:pt x="70470" y="37095"/>
                  <a:pt x="63922" y="39588"/>
                </a:cubicBezTo>
                <a:lnTo>
                  <a:pt x="15255" y="-9265"/>
                </a:lnTo>
                <a:close/>
                <a:moveTo>
                  <a:pt x="84051" y="59531"/>
                </a:moveTo>
                <a:cubicBezTo>
                  <a:pt x="84274" y="59531"/>
                  <a:pt x="84460" y="59531"/>
                  <a:pt x="84683" y="59531"/>
                </a:cubicBezTo>
                <a:cubicBezTo>
                  <a:pt x="90301" y="59531"/>
                  <a:pt x="95659" y="60908"/>
                  <a:pt x="100347" y="63326"/>
                </a:cubicBezTo>
                <a:cubicBezTo>
                  <a:pt x="101017" y="63773"/>
                  <a:pt x="101687" y="64182"/>
                  <a:pt x="102394" y="64480"/>
                </a:cubicBezTo>
                <a:cubicBezTo>
                  <a:pt x="112365" y="70545"/>
                  <a:pt x="119063" y="81558"/>
                  <a:pt x="119063" y="94097"/>
                </a:cubicBezTo>
                <a:cubicBezTo>
                  <a:pt x="119063" y="94245"/>
                  <a:pt x="119063" y="94394"/>
                  <a:pt x="119063" y="94543"/>
                </a:cubicBezTo>
                <a:lnTo>
                  <a:pt x="84051" y="59531"/>
                </a:lnTo>
                <a:close/>
                <a:moveTo>
                  <a:pt x="128811" y="154781"/>
                </a:moveTo>
                <a:lnTo>
                  <a:pt x="71438" y="97408"/>
                </a:lnTo>
                <a:cubicBezTo>
                  <a:pt x="71884" y="128885"/>
                  <a:pt x="97334" y="154298"/>
                  <a:pt x="128774" y="154744"/>
                </a:cubicBezTo>
                <a:close/>
                <a:moveTo>
                  <a:pt x="51978" y="77949"/>
                </a:moveTo>
                <a:lnTo>
                  <a:pt x="35123" y="61094"/>
                </a:lnTo>
                <a:lnTo>
                  <a:pt x="17041" y="79177"/>
                </a:lnTo>
                <a:cubicBezTo>
                  <a:pt x="6139" y="90078"/>
                  <a:pt x="0" y="104887"/>
                  <a:pt x="0" y="120328"/>
                </a:cubicBezTo>
                <a:cubicBezTo>
                  <a:pt x="0" y="152474"/>
                  <a:pt x="26045" y="178557"/>
                  <a:pt x="58229" y="178557"/>
                </a:cubicBezTo>
                <a:cubicBezTo>
                  <a:pt x="72070" y="178557"/>
                  <a:pt x="85427" y="173608"/>
                  <a:pt x="95920" y="164716"/>
                </a:cubicBezTo>
                <a:cubicBezTo>
                  <a:pt x="88367" y="160958"/>
                  <a:pt x="81483" y="155972"/>
                  <a:pt x="75605" y="150019"/>
                </a:cubicBezTo>
                <a:cubicBezTo>
                  <a:pt x="70396" y="153070"/>
                  <a:pt x="64405" y="154707"/>
                  <a:pt x="58229" y="154707"/>
                </a:cubicBezTo>
                <a:cubicBezTo>
                  <a:pt x="39216" y="154707"/>
                  <a:pt x="23812" y="139303"/>
                  <a:pt x="23812" y="120290"/>
                </a:cubicBezTo>
                <a:cubicBezTo>
                  <a:pt x="23812" y="111175"/>
                  <a:pt x="27422" y="102431"/>
                  <a:pt x="33896" y="95957"/>
                </a:cubicBezTo>
                <a:lnTo>
                  <a:pt x="51978" y="7787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029450" y="2602706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ละเลยกระบวนการ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029450" y="2945606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ไม่เข้าใจว่าแต่ละขั้นของ Policy Cycle ต้องใช้ข้อมูลและผู้เล่นที่แตกต่างกัน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3783806"/>
            <a:ext cx="5600700" cy="1181100"/>
          </a:xfrm>
          <a:custGeom>
            <a:avLst/>
            <a:gdLst/>
            <a:ahLst/>
            <a:cxnLst/>
            <a:rect l="l" t="t" r="r" b="b"/>
            <a:pathLst>
              <a:path w="5600700" h="1181100">
                <a:moveTo>
                  <a:pt x="0" y="0"/>
                </a:moveTo>
                <a:lnTo>
                  <a:pt x="5524495" y="0"/>
                </a:lnTo>
                <a:cubicBezTo>
                  <a:pt x="5566554" y="0"/>
                  <a:pt x="5600700" y="34146"/>
                  <a:pt x="5600700" y="76205"/>
                </a:cubicBezTo>
                <a:lnTo>
                  <a:pt x="5600700" y="1104895"/>
                </a:lnTo>
                <a:cubicBezTo>
                  <a:pt x="5600700" y="1146982"/>
                  <a:pt x="5566582" y="1181100"/>
                  <a:pt x="552449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37838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09600" y="397430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42950" y="41076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219200" y="3974306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ประเมินผลไม่สม่ำเสมอ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9200" y="4317206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ไม่มีการติดตามและประเมินผลอย่างต่อเนื่อง ทำให้ไม่รู้ว่านโยบายมีประสิทธิภาพหรือไม่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10300" y="3783806"/>
            <a:ext cx="5600700" cy="1181100"/>
          </a:xfrm>
          <a:custGeom>
            <a:avLst/>
            <a:gdLst/>
            <a:ahLst/>
            <a:cxnLst/>
            <a:rect l="l" t="t" r="r" b="b"/>
            <a:pathLst>
              <a:path w="5600700" h="1181100">
                <a:moveTo>
                  <a:pt x="0" y="0"/>
                </a:moveTo>
                <a:lnTo>
                  <a:pt x="5524495" y="0"/>
                </a:lnTo>
                <a:cubicBezTo>
                  <a:pt x="5566554" y="0"/>
                  <a:pt x="5600700" y="34146"/>
                  <a:pt x="5600700" y="76205"/>
                </a:cubicBezTo>
                <a:lnTo>
                  <a:pt x="5600700" y="1104895"/>
                </a:lnTo>
                <a:cubicBezTo>
                  <a:pt x="5600700" y="1146982"/>
                  <a:pt x="5566582" y="1181100"/>
                  <a:pt x="5524495" y="1181100"/>
                </a:cubicBez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210300" y="3783806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19850" y="397430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553200" y="41076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029450" y="3974306"/>
            <a:ext cx="466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ไม่สร้าง Feedback Loop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029450" y="4317206"/>
            <a:ext cx="465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ไม่มีกลไกการเรียนรู้และปรับปรุง นโยบายจึงไม่พัฒนาตามบริบทที่เปลี่ยนไป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5193506"/>
            <a:ext cx="11410950" cy="1028700"/>
          </a:xfrm>
          <a:custGeom>
            <a:avLst/>
            <a:gdLst/>
            <a:ahLst/>
            <a:cxnLst/>
            <a:rect l="l" t="t" r="r" b="b"/>
            <a:pathLst>
              <a:path w="11410950" h="1028700">
                <a:moveTo>
                  <a:pt x="0" y="0"/>
                </a:moveTo>
                <a:lnTo>
                  <a:pt x="11334754" y="0"/>
                </a:lnTo>
                <a:cubicBezTo>
                  <a:pt x="11376836" y="0"/>
                  <a:pt x="11410950" y="34114"/>
                  <a:pt x="11410950" y="76196"/>
                </a:cubicBezTo>
                <a:lnTo>
                  <a:pt x="11410950" y="952504"/>
                </a:lnTo>
                <a:cubicBezTo>
                  <a:pt x="11410950" y="994586"/>
                  <a:pt x="11376836" y="1028700"/>
                  <a:pt x="11334754" y="1028700"/>
                </a:cubicBez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00050" y="5193506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04850" y="5460206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1085850" y="5422106"/>
            <a:ext cx="828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to Avoid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5850" y="5765006"/>
            <a:ext cx="8277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Policy Triangle ครบทั้ง 4 มิติ | ติดตามทุกขั้นของ Policy Cycle | สร้างระบบประเมินผลที่เป็นระบบ | เปิดรับ feedback และปรับตัว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752" y="356752"/>
            <a:ext cx="11540928" cy="178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3" kern="0" spc="197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6752" y="642154"/>
            <a:ext cx="11692547" cy="4281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1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Worksheet Walkthrough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752" y="1212957"/>
            <a:ext cx="713504" cy="17838"/>
          </a:xfrm>
          <a:custGeom>
            <a:avLst/>
            <a:gdLst/>
            <a:ahLst/>
            <a:cxnLst/>
            <a:rect l="l" t="t" r="r" b="b"/>
            <a:pathLst>
              <a:path w="713504" h="17838">
                <a:moveTo>
                  <a:pt x="0" y="0"/>
                </a:moveTo>
                <a:lnTo>
                  <a:pt x="713504" y="0"/>
                </a:lnTo>
                <a:lnTo>
                  <a:pt x="713504" y="17838"/>
                </a:lnTo>
                <a:lnTo>
                  <a:pt x="0" y="17838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56752" y="1444846"/>
            <a:ext cx="11567684" cy="29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5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แบบฝึกหัดช่วยให้ </a:t>
            </a:r>
            <a:r>
              <a:rPr lang="en-US" sz="1405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ฝึกวิเคราะห์นโยบายด้วยตนเอง</a:t>
            </a:r>
            <a:r>
              <a:rPr lang="en-US" sz="1405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โดยใช้กรอบที่เรียนรู้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4590" y="2020108"/>
            <a:ext cx="5583169" cy="2283213"/>
          </a:xfrm>
          <a:custGeom>
            <a:avLst/>
            <a:gdLst/>
            <a:ahLst/>
            <a:cxnLst/>
            <a:rect l="l" t="t" r="r" b="b"/>
            <a:pathLst>
              <a:path w="5583169" h="2283213">
                <a:moveTo>
                  <a:pt x="0" y="0"/>
                </a:moveTo>
                <a:lnTo>
                  <a:pt x="5511819" y="0"/>
                </a:lnTo>
                <a:cubicBezTo>
                  <a:pt x="5551224" y="0"/>
                  <a:pt x="5583169" y="31945"/>
                  <a:pt x="5583169" y="71350"/>
                </a:cubicBezTo>
                <a:lnTo>
                  <a:pt x="5583169" y="2211862"/>
                </a:lnTo>
                <a:cubicBezTo>
                  <a:pt x="5583169" y="2251268"/>
                  <a:pt x="5551224" y="2283213"/>
                  <a:pt x="5511819" y="2283213"/>
                </a:cubicBezTo>
                <a:lnTo>
                  <a:pt x="0" y="22832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74590" y="2020108"/>
            <a:ext cx="35675" cy="2283213"/>
          </a:xfrm>
          <a:custGeom>
            <a:avLst/>
            <a:gdLst/>
            <a:ahLst/>
            <a:cxnLst/>
            <a:rect l="l" t="t" r="r" b="b"/>
            <a:pathLst>
              <a:path w="35675" h="2283213">
                <a:moveTo>
                  <a:pt x="0" y="0"/>
                </a:moveTo>
                <a:lnTo>
                  <a:pt x="35675" y="0"/>
                </a:lnTo>
                <a:lnTo>
                  <a:pt x="35675" y="2283213"/>
                </a:lnTo>
                <a:lnTo>
                  <a:pt x="0" y="2283213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6478" y="2234159"/>
            <a:ext cx="5226417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5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 Worksheet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6478" y="2626587"/>
            <a:ext cx="285402" cy="285402"/>
          </a:xfrm>
          <a:custGeom>
            <a:avLst/>
            <a:gdLst/>
            <a:ahLst/>
            <a:cxnLst/>
            <a:rect l="l" t="t" r="r" b="b"/>
            <a:pathLst>
              <a:path w="285402" h="285402">
                <a:moveTo>
                  <a:pt x="142701" y="0"/>
                </a:moveTo>
                <a:lnTo>
                  <a:pt x="142701" y="0"/>
                </a:lnTo>
                <a:cubicBezTo>
                  <a:pt x="221460" y="0"/>
                  <a:pt x="285402" y="63942"/>
                  <a:pt x="285402" y="142701"/>
                </a:cubicBezTo>
                <a:lnTo>
                  <a:pt x="285402" y="142701"/>
                </a:lnTo>
                <a:cubicBezTo>
                  <a:pt x="285402" y="221460"/>
                  <a:pt x="221460" y="285402"/>
                  <a:pt x="142701" y="285402"/>
                </a:cubicBezTo>
                <a:lnTo>
                  <a:pt x="142701" y="285402"/>
                </a:lnTo>
                <a:cubicBezTo>
                  <a:pt x="63942" y="285402"/>
                  <a:pt x="0" y="221460"/>
                  <a:pt x="0" y="142701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5263" y="2626587"/>
            <a:ext cx="347833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3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98906" y="2662262"/>
            <a:ext cx="2479426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 Content: เป้าหมาย เครื่องมือ ตัวชี้วัด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6478" y="3019014"/>
            <a:ext cx="285402" cy="285402"/>
          </a:xfrm>
          <a:custGeom>
            <a:avLst/>
            <a:gdLst/>
            <a:ahLst/>
            <a:cxnLst/>
            <a:rect l="l" t="t" r="r" b="b"/>
            <a:pathLst>
              <a:path w="285402" h="285402">
                <a:moveTo>
                  <a:pt x="142701" y="0"/>
                </a:moveTo>
                <a:lnTo>
                  <a:pt x="142701" y="0"/>
                </a:lnTo>
                <a:cubicBezTo>
                  <a:pt x="221460" y="0"/>
                  <a:pt x="285402" y="63942"/>
                  <a:pt x="285402" y="142701"/>
                </a:cubicBezTo>
                <a:lnTo>
                  <a:pt x="285402" y="142701"/>
                </a:lnTo>
                <a:cubicBezTo>
                  <a:pt x="285402" y="221460"/>
                  <a:pt x="221460" y="285402"/>
                  <a:pt x="142701" y="285402"/>
                </a:cubicBezTo>
                <a:lnTo>
                  <a:pt x="142701" y="285402"/>
                </a:lnTo>
                <a:cubicBezTo>
                  <a:pt x="63942" y="285402"/>
                  <a:pt x="0" y="221460"/>
                  <a:pt x="0" y="142701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75263" y="3019014"/>
            <a:ext cx="347833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3" b="1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98906" y="3054689"/>
            <a:ext cx="2604290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 Context: PEST ที่มีผลต่อนโยบาย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6478" y="3411441"/>
            <a:ext cx="285402" cy="285402"/>
          </a:xfrm>
          <a:custGeom>
            <a:avLst/>
            <a:gdLst/>
            <a:ahLst/>
            <a:cxnLst/>
            <a:rect l="l" t="t" r="r" b="b"/>
            <a:pathLst>
              <a:path w="285402" h="285402">
                <a:moveTo>
                  <a:pt x="142701" y="0"/>
                </a:moveTo>
                <a:lnTo>
                  <a:pt x="142701" y="0"/>
                </a:lnTo>
                <a:cubicBezTo>
                  <a:pt x="221460" y="0"/>
                  <a:pt x="285402" y="63942"/>
                  <a:pt x="285402" y="142701"/>
                </a:cubicBezTo>
                <a:lnTo>
                  <a:pt x="285402" y="142701"/>
                </a:lnTo>
                <a:cubicBezTo>
                  <a:pt x="285402" y="221460"/>
                  <a:pt x="221460" y="285402"/>
                  <a:pt x="142701" y="285402"/>
                </a:cubicBezTo>
                <a:lnTo>
                  <a:pt x="142701" y="285402"/>
                </a:lnTo>
                <a:cubicBezTo>
                  <a:pt x="63942" y="285402"/>
                  <a:pt x="0" y="221460"/>
                  <a:pt x="0" y="142701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75263" y="3411441"/>
            <a:ext cx="347833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3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8906" y="3447116"/>
            <a:ext cx="2711315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 Process: ขั้นตอนที่ผ่านมาและอนาคต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6478" y="3803868"/>
            <a:ext cx="285402" cy="285402"/>
          </a:xfrm>
          <a:custGeom>
            <a:avLst/>
            <a:gdLst/>
            <a:ahLst/>
            <a:cxnLst/>
            <a:rect l="l" t="t" r="r" b="b"/>
            <a:pathLst>
              <a:path w="285402" h="285402">
                <a:moveTo>
                  <a:pt x="142701" y="0"/>
                </a:moveTo>
                <a:lnTo>
                  <a:pt x="142701" y="0"/>
                </a:lnTo>
                <a:cubicBezTo>
                  <a:pt x="221460" y="0"/>
                  <a:pt x="285402" y="63942"/>
                  <a:pt x="285402" y="142701"/>
                </a:cubicBezTo>
                <a:lnTo>
                  <a:pt x="285402" y="142701"/>
                </a:lnTo>
                <a:cubicBezTo>
                  <a:pt x="285402" y="221460"/>
                  <a:pt x="221460" y="285402"/>
                  <a:pt x="142701" y="285402"/>
                </a:cubicBezTo>
                <a:lnTo>
                  <a:pt x="142701" y="285402"/>
                </a:lnTo>
                <a:cubicBezTo>
                  <a:pt x="63942" y="285402"/>
                  <a:pt x="0" y="221460"/>
                  <a:pt x="0" y="142701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75263" y="3803868"/>
            <a:ext cx="347833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3" b="1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8906" y="3839544"/>
            <a:ext cx="2095918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 Actors: ผู้เล่นหลักและบทบาท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4590" y="4446022"/>
            <a:ext cx="5583169" cy="1284307"/>
          </a:xfrm>
          <a:custGeom>
            <a:avLst/>
            <a:gdLst/>
            <a:ahLst/>
            <a:cxnLst/>
            <a:rect l="l" t="t" r="r" b="b"/>
            <a:pathLst>
              <a:path w="5583169" h="1284307">
                <a:moveTo>
                  <a:pt x="0" y="0"/>
                </a:moveTo>
                <a:lnTo>
                  <a:pt x="5511813" y="0"/>
                </a:lnTo>
                <a:cubicBezTo>
                  <a:pt x="5551222" y="0"/>
                  <a:pt x="5583169" y="31947"/>
                  <a:pt x="5583169" y="71356"/>
                </a:cubicBezTo>
                <a:lnTo>
                  <a:pt x="5583169" y="1212951"/>
                </a:lnTo>
                <a:cubicBezTo>
                  <a:pt x="5583169" y="1252360"/>
                  <a:pt x="5551222" y="1284307"/>
                  <a:pt x="5511813" y="1284307"/>
                </a:cubicBezTo>
                <a:lnTo>
                  <a:pt x="0" y="12843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74590" y="4446022"/>
            <a:ext cx="35675" cy="1284307"/>
          </a:xfrm>
          <a:custGeom>
            <a:avLst/>
            <a:gdLst/>
            <a:ahLst/>
            <a:cxnLst/>
            <a:rect l="l" t="t" r="r" b="b"/>
            <a:pathLst>
              <a:path w="35675" h="1284307">
                <a:moveTo>
                  <a:pt x="0" y="0"/>
                </a:moveTo>
                <a:lnTo>
                  <a:pt x="35675" y="0"/>
                </a:lnTo>
                <a:lnTo>
                  <a:pt x="35675" y="1284307"/>
                </a:lnTo>
                <a:lnTo>
                  <a:pt x="0" y="1284307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06478" y="4660073"/>
            <a:ext cx="5226417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5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Study: UCS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6478" y="5052500"/>
            <a:ext cx="5208579" cy="463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ใช้กรอบ Policy Triangle วิเคราะห์นโยบายหลักประกันสุขภาพถ้วนหน้า ตั้งแต่การเกิดจนถึงปัจจุบัน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039832" y="2020108"/>
            <a:ext cx="3995623" cy="4833990"/>
          </a:xfrm>
          <a:custGeom>
            <a:avLst/>
            <a:gdLst/>
            <a:ahLst/>
            <a:cxnLst/>
            <a:rect l="l" t="t" r="r" b="b"/>
            <a:pathLst>
              <a:path w="3995623" h="4833990">
                <a:moveTo>
                  <a:pt x="142684" y="0"/>
                </a:moveTo>
                <a:lnTo>
                  <a:pt x="3852939" y="0"/>
                </a:lnTo>
                <a:cubicBezTo>
                  <a:pt x="3931741" y="0"/>
                  <a:pt x="3995623" y="63882"/>
                  <a:pt x="3995623" y="142684"/>
                </a:cubicBezTo>
                <a:lnTo>
                  <a:pt x="3995623" y="4691306"/>
                </a:lnTo>
                <a:cubicBezTo>
                  <a:pt x="3995623" y="4770108"/>
                  <a:pt x="3931741" y="4833990"/>
                  <a:pt x="3852939" y="4833990"/>
                </a:cubicBezTo>
                <a:lnTo>
                  <a:pt x="142684" y="4833990"/>
                </a:lnTo>
                <a:cubicBezTo>
                  <a:pt x="63882" y="4833990"/>
                  <a:pt x="0" y="4770108"/>
                  <a:pt x="0" y="4691306"/>
                </a:cubicBezTo>
                <a:lnTo>
                  <a:pt x="0" y="142684"/>
                </a:lnTo>
                <a:cubicBezTo>
                  <a:pt x="0" y="63934"/>
                  <a:pt x="63934" y="0"/>
                  <a:pt x="14268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71721" y="2305510"/>
            <a:ext cx="3531845" cy="285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5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Worksheet Structure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28801" y="2808417"/>
            <a:ext cx="3414117" cy="827665"/>
          </a:xfrm>
          <a:custGeom>
            <a:avLst/>
            <a:gdLst/>
            <a:ahLst/>
            <a:cxnLst/>
            <a:rect l="l" t="t" r="r" b="b"/>
            <a:pathLst>
              <a:path w="3414117" h="827665">
                <a:moveTo>
                  <a:pt x="71353" y="0"/>
                </a:moveTo>
                <a:lnTo>
                  <a:pt x="3342764" y="0"/>
                </a:lnTo>
                <a:cubicBezTo>
                  <a:pt x="3382145" y="0"/>
                  <a:pt x="3414117" y="31972"/>
                  <a:pt x="3414117" y="71353"/>
                </a:cubicBezTo>
                <a:lnTo>
                  <a:pt x="3414117" y="756312"/>
                </a:lnTo>
                <a:cubicBezTo>
                  <a:pt x="3414117" y="795719"/>
                  <a:pt x="3382171" y="827665"/>
                  <a:pt x="3342764" y="827665"/>
                </a:cubicBezTo>
                <a:lnTo>
                  <a:pt x="71353" y="827665"/>
                </a:lnTo>
                <a:cubicBezTo>
                  <a:pt x="31972" y="827665"/>
                  <a:pt x="0" y="795692"/>
                  <a:pt x="0" y="756312"/>
                </a:cubicBezTo>
                <a:lnTo>
                  <a:pt x="0" y="71353"/>
                </a:lnTo>
                <a:cubicBezTo>
                  <a:pt x="0" y="31972"/>
                  <a:pt x="31972" y="0"/>
                  <a:pt x="71353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 w="10160">
            <a:solidFill>
              <a:srgbClr val="8B86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510745" y="3008205"/>
            <a:ext cx="107026" cy="142701"/>
          </a:xfrm>
          <a:custGeom>
            <a:avLst/>
            <a:gdLst/>
            <a:ahLst/>
            <a:cxnLst/>
            <a:rect l="l" t="t" r="r" b="b"/>
            <a:pathLst>
              <a:path w="107026" h="142701">
                <a:moveTo>
                  <a:pt x="0" y="17838"/>
                </a:moveTo>
                <a:cubicBezTo>
                  <a:pt x="0" y="7999"/>
                  <a:pt x="7999" y="0"/>
                  <a:pt x="17838" y="0"/>
                </a:cubicBezTo>
                <a:lnTo>
                  <a:pt x="59505" y="0"/>
                </a:lnTo>
                <a:cubicBezTo>
                  <a:pt x="64243" y="0"/>
                  <a:pt x="68786" y="1867"/>
                  <a:pt x="72131" y="5212"/>
                </a:cubicBezTo>
                <a:lnTo>
                  <a:pt x="101814" y="34923"/>
                </a:lnTo>
                <a:cubicBezTo>
                  <a:pt x="105158" y="38267"/>
                  <a:pt x="107026" y="42810"/>
                  <a:pt x="107026" y="47548"/>
                </a:cubicBezTo>
                <a:lnTo>
                  <a:pt x="107026" y="124863"/>
                </a:lnTo>
                <a:cubicBezTo>
                  <a:pt x="107026" y="134702"/>
                  <a:pt x="99027" y="142701"/>
                  <a:pt x="89188" y="142701"/>
                </a:cubicBezTo>
                <a:lnTo>
                  <a:pt x="17838" y="142701"/>
                </a:lnTo>
                <a:cubicBezTo>
                  <a:pt x="7999" y="142701"/>
                  <a:pt x="0" y="134702"/>
                  <a:pt x="0" y="124863"/>
                </a:cubicBezTo>
                <a:lnTo>
                  <a:pt x="0" y="17838"/>
                </a:lnTo>
                <a:close/>
                <a:moveTo>
                  <a:pt x="57972" y="16305"/>
                </a:moveTo>
                <a:lnTo>
                  <a:pt x="57972" y="42364"/>
                </a:lnTo>
                <a:cubicBezTo>
                  <a:pt x="57972" y="46071"/>
                  <a:pt x="60954" y="49053"/>
                  <a:pt x="64661" y="49053"/>
                </a:cubicBezTo>
                <a:lnTo>
                  <a:pt x="90721" y="49053"/>
                </a:lnTo>
                <a:lnTo>
                  <a:pt x="57972" y="16305"/>
                </a:lnTo>
                <a:close/>
                <a:moveTo>
                  <a:pt x="33446" y="71350"/>
                </a:moveTo>
                <a:cubicBezTo>
                  <a:pt x="29739" y="71350"/>
                  <a:pt x="26756" y="74333"/>
                  <a:pt x="26756" y="78040"/>
                </a:cubicBezTo>
                <a:cubicBezTo>
                  <a:pt x="26756" y="81746"/>
                  <a:pt x="29739" y="84729"/>
                  <a:pt x="33446" y="84729"/>
                </a:cubicBezTo>
                <a:lnTo>
                  <a:pt x="73580" y="84729"/>
                </a:lnTo>
                <a:cubicBezTo>
                  <a:pt x="77287" y="84729"/>
                  <a:pt x="80269" y="81746"/>
                  <a:pt x="80269" y="78040"/>
                </a:cubicBezTo>
                <a:cubicBezTo>
                  <a:pt x="80269" y="74333"/>
                  <a:pt x="77287" y="71350"/>
                  <a:pt x="73580" y="71350"/>
                </a:cubicBezTo>
                <a:lnTo>
                  <a:pt x="33446" y="71350"/>
                </a:lnTo>
                <a:close/>
                <a:moveTo>
                  <a:pt x="33446" y="98107"/>
                </a:moveTo>
                <a:cubicBezTo>
                  <a:pt x="29739" y="98107"/>
                  <a:pt x="26756" y="101089"/>
                  <a:pt x="26756" y="104796"/>
                </a:cubicBezTo>
                <a:cubicBezTo>
                  <a:pt x="26756" y="108503"/>
                  <a:pt x="29739" y="111485"/>
                  <a:pt x="33446" y="111485"/>
                </a:cubicBezTo>
                <a:lnTo>
                  <a:pt x="73580" y="111485"/>
                </a:lnTo>
                <a:cubicBezTo>
                  <a:pt x="77287" y="111485"/>
                  <a:pt x="80269" y="108503"/>
                  <a:pt x="80269" y="104796"/>
                </a:cubicBezTo>
                <a:cubicBezTo>
                  <a:pt x="80269" y="101089"/>
                  <a:pt x="77287" y="98107"/>
                  <a:pt x="73580" y="98107"/>
                </a:cubicBezTo>
                <a:lnTo>
                  <a:pt x="33446" y="98107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60471" y="2954692"/>
            <a:ext cx="740260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75069" y="3275769"/>
            <a:ext cx="3192931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Description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28801" y="3785923"/>
            <a:ext cx="3414117" cy="827665"/>
          </a:xfrm>
          <a:custGeom>
            <a:avLst/>
            <a:gdLst/>
            <a:ahLst/>
            <a:cxnLst/>
            <a:rect l="l" t="t" r="r" b="b"/>
            <a:pathLst>
              <a:path w="3414117" h="827665">
                <a:moveTo>
                  <a:pt x="71353" y="0"/>
                </a:moveTo>
                <a:lnTo>
                  <a:pt x="3342764" y="0"/>
                </a:lnTo>
                <a:cubicBezTo>
                  <a:pt x="3382145" y="0"/>
                  <a:pt x="3414117" y="31972"/>
                  <a:pt x="3414117" y="71353"/>
                </a:cubicBezTo>
                <a:lnTo>
                  <a:pt x="3414117" y="756312"/>
                </a:lnTo>
                <a:cubicBezTo>
                  <a:pt x="3414117" y="795719"/>
                  <a:pt x="3382171" y="827665"/>
                  <a:pt x="3342764" y="827665"/>
                </a:cubicBezTo>
                <a:lnTo>
                  <a:pt x="71353" y="827665"/>
                </a:lnTo>
                <a:cubicBezTo>
                  <a:pt x="31972" y="827665"/>
                  <a:pt x="0" y="795692"/>
                  <a:pt x="0" y="756312"/>
                </a:cubicBezTo>
                <a:lnTo>
                  <a:pt x="0" y="71353"/>
                </a:lnTo>
                <a:cubicBezTo>
                  <a:pt x="0" y="31972"/>
                  <a:pt x="31972" y="0"/>
                  <a:pt x="71353" y="0"/>
                </a:cubicBezTo>
                <a:close/>
              </a:path>
            </a:pathLst>
          </a:custGeom>
          <a:solidFill>
            <a:srgbClr val="C4B7A6">
              <a:alpha val="5098"/>
            </a:srgbClr>
          </a:solidFill>
          <a:ln w="10160">
            <a:solidFill>
              <a:srgbClr val="C4B7A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492907" y="3985702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0" y="22297"/>
                </a:moveTo>
                <a:cubicBezTo>
                  <a:pt x="0" y="14911"/>
                  <a:pt x="5992" y="8919"/>
                  <a:pt x="13378" y="8919"/>
                </a:cubicBezTo>
                <a:lnTo>
                  <a:pt x="40135" y="8919"/>
                </a:lnTo>
                <a:cubicBezTo>
                  <a:pt x="47520" y="8919"/>
                  <a:pt x="53513" y="14911"/>
                  <a:pt x="53513" y="22297"/>
                </a:cubicBezTo>
                <a:lnTo>
                  <a:pt x="53513" y="26756"/>
                </a:lnTo>
                <a:lnTo>
                  <a:pt x="89188" y="26756"/>
                </a:lnTo>
                <a:lnTo>
                  <a:pt x="89188" y="22297"/>
                </a:lnTo>
                <a:cubicBezTo>
                  <a:pt x="89188" y="14911"/>
                  <a:pt x="95180" y="8919"/>
                  <a:pt x="102566" y="8919"/>
                </a:cubicBezTo>
                <a:lnTo>
                  <a:pt x="129323" y="8919"/>
                </a:lnTo>
                <a:cubicBezTo>
                  <a:pt x="136708" y="8919"/>
                  <a:pt x="142701" y="14911"/>
                  <a:pt x="142701" y="22297"/>
                </a:cubicBezTo>
                <a:lnTo>
                  <a:pt x="142701" y="49053"/>
                </a:lnTo>
                <a:cubicBezTo>
                  <a:pt x="142701" y="56439"/>
                  <a:pt x="136708" y="62432"/>
                  <a:pt x="129323" y="62432"/>
                </a:cubicBezTo>
                <a:lnTo>
                  <a:pt x="102566" y="62432"/>
                </a:lnTo>
                <a:cubicBezTo>
                  <a:pt x="95180" y="62432"/>
                  <a:pt x="89188" y="56439"/>
                  <a:pt x="89188" y="49053"/>
                </a:cubicBezTo>
                <a:lnTo>
                  <a:pt x="89188" y="44594"/>
                </a:lnTo>
                <a:lnTo>
                  <a:pt x="53513" y="44594"/>
                </a:lnTo>
                <a:lnTo>
                  <a:pt x="53513" y="49053"/>
                </a:lnTo>
                <a:cubicBezTo>
                  <a:pt x="53513" y="51088"/>
                  <a:pt x="53039" y="53039"/>
                  <a:pt x="52231" y="54767"/>
                </a:cubicBezTo>
                <a:lnTo>
                  <a:pt x="71350" y="80269"/>
                </a:lnTo>
                <a:lnTo>
                  <a:pt x="93647" y="80269"/>
                </a:lnTo>
                <a:cubicBezTo>
                  <a:pt x="101033" y="80269"/>
                  <a:pt x="107026" y="86262"/>
                  <a:pt x="107026" y="93647"/>
                </a:cubicBezTo>
                <a:lnTo>
                  <a:pt x="107026" y="120404"/>
                </a:lnTo>
                <a:cubicBezTo>
                  <a:pt x="107026" y="127790"/>
                  <a:pt x="101033" y="133782"/>
                  <a:pt x="93647" y="133782"/>
                </a:cubicBezTo>
                <a:lnTo>
                  <a:pt x="66891" y="133782"/>
                </a:lnTo>
                <a:cubicBezTo>
                  <a:pt x="59505" y="133782"/>
                  <a:pt x="53513" y="127790"/>
                  <a:pt x="53513" y="120404"/>
                </a:cubicBezTo>
                <a:lnTo>
                  <a:pt x="53513" y="93647"/>
                </a:lnTo>
                <a:cubicBezTo>
                  <a:pt x="53513" y="91613"/>
                  <a:pt x="53987" y="89662"/>
                  <a:pt x="54795" y="87934"/>
                </a:cubicBezTo>
                <a:lnTo>
                  <a:pt x="35675" y="62432"/>
                </a:lnTo>
                <a:lnTo>
                  <a:pt x="13378" y="62432"/>
                </a:lnTo>
                <a:cubicBezTo>
                  <a:pt x="5992" y="62432"/>
                  <a:pt x="0" y="56439"/>
                  <a:pt x="0" y="49053"/>
                </a:cubicBezTo>
                <a:lnTo>
                  <a:pt x="0" y="2229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760471" y="3932189"/>
            <a:ext cx="767017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475069" y="4253266"/>
            <a:ext cx="3192931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 Analysis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28801" y="4763420"/>
            <a:ext cx="3414117" cy="827665"/>
          </a:xfrm>
          <a:custGeom>
            <a:avLst/>
            <a:gdLst/>
            <a:ahLst/>
            <a:cxnLst/>
            <a:rect l="l" t="t" r="r" b="b"/>
            <a:pathLst>
              <a:path w="3414117" h="827665">
                <a:moveTo>
                  <a:pt x="71353" y="0"/>
                </a:moveTo>
                <a:lnTo>
                  <a:pt x="3342764" y="0"/>
                </a:lnTo>
                <a:cubicBezTo>
                  <a:pt x="3382145" y="0"/>
                  <a:pt x="3414117" y="31972"/>
                  <a:pt x="3414117" y="71353"/>
                </a:cubicBezTo>
                <a:lnTo>
                  <a:pt x="3414117" y="756312"/>
                </a:lnTo>
                <a:cubicBezTo>
                  <a:pt x="3414117" y="795719"/>
                  <a:pt x="3382171" y="827665"/>
                  <a:pt x="3342764" y="827665"/>
                </a:cubicBezTo>
                <a:lnTo>
                  <a:pt x="71353" y="827665"/>
                </a:lnTo>
                <a:cubicBezTo>
                  <a:pt x="31972" y="827665"/>
                  <a:pt x="0" y="795692"/>
                  <a:pt x="0" y="756312"/>
                </a:cubicBezTo>
                <a:lnTo>
                  <a:pt x="0" y="71353"/>
                </a:lnTo>
                <a:cubicBezTo>
                  <a:pt x="0" y="31972"/>
                  <a:pt x="31972" y="0"/>
                  <a:pt x="71353" y="0"/>
                </a:cubicBezTo>
                <a:close/>
              </a:path>
            </a:pathLst>
          </a:custGeom>
          <a:solidFill>
            <a:srgbClr val="8B8680">
              <a:alpha val="5098"/>
            </a:srgbClr>
          </a:solidFill>
          <a:ln w="10160">
            <a:solidFill>
              <a:srgbClr val="8B86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492907" y="4963199"/>
            <a:ext cx="142701" cy="142701"/>
          </a:xfrm>
          <a:custGeom>
            <a:avLst/>
            <a:gdLst/>
            <a:ahLst/>
            <a:cxnLst/>
            <a:rect l="l" t="t" r="r" b="b"/>
            <a:pathLst>
              <a:path w="142701" h="142701">
                <a:moveTo>
                  <a:pt x="133810" y="53513"/>
                </a:moveTo>
                <a:lnTo>
                  <a:pt x="136012" y="53513"/>
                </a:lnTo>
                <a:cubicBezTo>
                  <a:pt x="139719" y="53513"/>
                  <a:pt x="142701" y="50531"/>
                  <a:pt x="142701" y="46824"/>
                </a:cubicBezTo>
                <a:lnTo>
                  <a:pt x="142701" y="6689"/>
                </a:lnTo>
                <a:cubicBezTo>
                  <a:pt x="142701" y="3986"/>
                  <a:pt x="141084" y="1533"/>
                  <a:pt x="138576" y="502"/>
                </a:cubicBezTo>
                <a:cubicBezTo>
                  <a:pt x="136067" y="-530"/>
                  <a:pt x="133197" y="56"/>
                  <a:pt x="131274" y="1951"/>
                </a:cubicBezTo>
                <a:lnTo>
                  <a:pt x="116864" y="16388"/>
                </a:lnTo>
                <a:cubicBezTo>
                  <a:pt x="104517" y="6160"/>
                  <a:pt x="88631" y="0"/>
                  <a:pt x="71350" y="0"/>
                </a:cubicBezTo>
                <a:cubicBezTo>
                  <a:pt x="35396" y="0"/>
                  <a:pt x="5658" y="26589"/>
                  <a:pt x="725" y="61177"/>
                </a:cubicBezTo>
                <a:cubicBezTo>
                  <a:pt x="28" y="66055"/>
                  <a:pt x="3400" y="70570"/>
                  <a:pt x="8278" y="71267"/>
                </a:cubicBezTo>
                <a:cubicBezTo>
                  <a:pt x="13155" y="71964"/>
                  <a:pt x="17670" y="68563"/>
                  <a:pt x="18367" y="63714"/>
                </a:cubicBezTo>
                <a:cubicBezTo>
                  <a:pt x="22074" y="37766"/>
                  <a:pt x="44399" y="17838"/>
                  <a:pt x="71350" y="17838"/>
                </a:cubicBezTo>
                <a:cubicBezTo>
                  <a:pt x="83725" y="17838"/>
                  <a:pt x="95097" y="22018"/>
                  <a:pt x="104155" y="29070"/>
                </a:cubicBezTo>
                <a:lnTo>
                  <a:pt x="91139" y="42086"/>
                </a:lnTo>
                <a:cubicBezTo>
                  <a:pt x="89216" y="44009"/>
                  <a:pt x="88658" y="46879"/>
                  <a:pt x="89690" y="49388"/>
                </a:cubicBezTo>
                <a:cubicBezTo>
                  <a:pt x="90721" y="51896"/>
                  <a:pt x="93174" y="53513"/>
                  <a:pt x="95877" y="53513"/>
                </a:cubicBezTo>
                <a:lnTo>
                  <a:pt x="133810" y="53513"/>
                </a:lnTo>
                <a:close/>
                <a:moveTo>
                  <a:pt x="142004" y="81523"/>
                </a:moveTo>
                <a:cubicBezTo>
                  <a:pt x="142701" y="76646"/>
                  <a:pt x="139301" y="72131"/>
                  <a:pt x="134451" y="71434"/>
                </a:cubicBezTo>
                <a:cubicBezTo>
                  <a:pt x="129601" y="70737"/>
                  <a:pt x="125058" y="74138"/>
                  <a:pt x="124362" y="78987"/>
                </a:cubicBezTo>
                <a:cubicBezTo>
                  <a:pt x="120655" y="104907"/>
                  <a:pt x="98330" y="124835"/>
                  <a:pt x="71378" y="124835"/>
                </a:cubicBezTo>
                <a:cubicBezTo>
                  <a:pt x="59003" y="124835"/>
                  <a:pt x="47632" y="120655"/>
                  <a:pt x="38574" y="113603"/>
                </a:cubicBezTo>
                <a:lnTo>
                  <a:pt x="51562" y="100615"/>
                </a:lnTo>
                <a:cubicBezTo>
                  <a:pt x="53485" y="98692"/>
                  <a:pt x="54042" y="95821"/>
                  <a:pt x="53011" y="93313"/>
                </a:cubicBezTo>
                <a:cubicBezTo>
                  <a:pt x="51980" y="90805"/>
                  <a:pt x="49527" y="89188"/>
                  <a:pt x="46824" y="89188"/>
                </a:cubicBezTo>
                <a:lnTo>
                  <a:pt x="6689" y="89188"/>
                </a:lnTo>
                <a:cubicBezTo>
                  <a:pt x="2982" y="89188"/>
                  <a:pt x="0" y="92170"/>
                  <a:pt x="0" y="95877"/>
                </a:cubicBezTo>
                <a:lnTo>
                  <a:pt x="0" y="136012"/>
                </a:lnTo>
                <a:cubicBezTo>
                  <a:pt x="0" y="138715"/>
                  <a:pt x="1617" y="141168"/>
                  <a:pt x="4125" y="142199"/>
                </a:cubicBezTo>
                <a:cubicBezTo>
                  <a:pt x="6633" y="143230"/>
                  <a:pt x="9504" y="142645"/>
                  <a:pt x="11427" y="140750"/>
                </a:cubicBezTo>
                <a:lnTo>
                  <a:pt x="25865" y="126313"/>
                </a:lnTo>
                <a:cubicBezTo>
                  <a:pt x="38184" y="136541"/>
                  <a:pt x="54070" y="142701"/>
                  <a:pt x="71350" y="142701"/>
                </a:cubicBezTo>
                <a:cubicBezTo>
                  <a:pt x="107304" y="142701"/>
                  <a:pt x="137043" y="116112"/>
                  <a:pt x="141976" y="8152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760471" y="4909686"/>
            <a:ext cx="775936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75069" y="5230763"/>
            <a:ext cx="3192931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 Mapping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328801" y="5740925"/>
            <a:ext cx="3414117" cy="827665"/>
          </a:xfrm>
          <a:custGeom>
            <a:avLst/>
            <a:gdLst/>
            <a:ahLst/>
            <a:cxnLst/>
            <a:rect l="l" t="t" r="r" b="b"/>
            <a:pathLst>
              <a:path w="3414117" h="827665">
                <a:moveTo>
                  <a:pt x="71353" y="0"/>
                </a:moveTo>
                <a:lnTo>
                  <a:pt x="3342764" y="0"/>
                </a:lnTo>
                <a:cubicBezTo>
                  <a:pt x="3382145" y="0"/>
                  <a:pt x="3414117" y="31972"/>
                  <a:pt x="3414117" y="71353"/>
                </a:cubicBezTo>
                <a:lnTo>
                  <a:pt x="3414117" y="756312"/>
                </a:lnTo>
                <a:cubicBezTo>
                  <a:pt x="3414117" y="795719"/>
                  <a:pt x="3382171" y="827665"/>
                  <a:pt x="3342764" y="827665"/>
                </a:cubicBezTo>
                <a:lnTo>
                  <a:pt x="71353" y="827665"/>
                </a:lnTo>
                <a:cubicBezTo>
                  <a:pt x="31972" y="827665"/>
                  <a:pt x="0" y="795692"/>
                  <a:pt x="0" y="756312"/>
                </a:cubicBezTo>
                <a:lnTo>
                  <a:pt x="0" y="71353"/>
                </a:lnTo>
                <a:cubicBezTo>
                  <a:pt x="0" y="31972"/>
                  <a:pt x="31972" y="0"/>
                  <a:pt x="71353" y="0"/>
                </a:cubicBezTo>
                <a:close/>
              </a:path>
            </a:pathLst>
          </a:custGeom>
          <a:solidFill>
            <a:srgbClr val="C4B7A6">
              <a:alpha val="5098"/>
            </a:srgbClr>
          </a:solidFill>
          <a:ln w="10160">
            <a:solidFill>
              <a:srgbClr val="C4B7A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7510745" y="5940705"/>
            <a:ext cx="107026" cy="142701"/>
          </a:xfrm>
          <a:custGeom>
            <a:avLst/>
            <a:gdLst/>
            <a:ahLst/>
            <a:cxnLst/>
            <a:rect l="l" t="t" r="r" b="b"/>
            <a:pathLst>
              <a:path w="107026" h="142701">
                <a:moveTo>
                  <a:pt x="81635" y="107026"/>
                </a:moveTo>
                <a:cubicBezTo>
                  <a:pt x="83669" y="100810"/>
                  <a:pt x="87739" y="95180"/>
                  <a:pt x="92337" y="90331"/>
                </a:cubicBezTo>
                <a:cubicBezTo>
                  <a:pt x="101451" y="80743"/>
                  <a:pt x="107026" y="67783"/>
                  <a:pt x="107026" y="53513"/>
                </a:cubicBezTo>
                <a:cubicBezTo>
                  <a:pt x="107026" y="23969"/>
                  <a:pt x="83056" y="0"/>
                  <a:pt x="53513" y="0"/>
                </a:cubicBezTo>
                <a:cubicBezTo>
                  <a:pt x="23969" y="0"/>
                  <a:pt x="0" y="23969"/>
                  <a:pt x="0" y="53513"/>
                </a:cubicBezTo>
                <a:cubicBezTo>
                  <a:pt x="0" y="67783"/>
                  <a:pt x="5574" y="80743"/>
                  <a:pt x="14688" y="90331"/>
                </a:cubicBezTo>
                <a:cubicBezTo>
                  <a:pt x="19287" y="95180"/>
                  <a:pt x="23384" y="100810"/>
                  <a:pt x="25391" y="107026"/>
                </a:cubicBezTo>
                <a:lnTo>
                  <a:pt x="81607" y="107026"/>
                </a:lnTo>
                <a:close/>
                <a:moveTo>
                  <a:pt x="80269" y="120404"/>
                </a:moveTo>
                <a:lnTo>
                  <a:pt x="26756" y="120404"/>
                </a:lnTo>
                <a:lnTo>
                  <a:pt x="26756" y="124863"/>
                </a:lnTo>
                <a:cubicBezTo>
                  <a:pt x="26756" y="137182"/>
                  <a:pt x="36734" y="147160"/>
                  <a:pt x="49053" y="147160"/>
                </a:cubicBezTo>
                <a:lnTo>
                  <a:pt x="57972" y="147160"/>
                </a:lnTo>
                <a:cubicBezTo>
                  <a:pt x="70291" y="147160"/>
                  <a:pt x="80269" y="137182"/>
                  <a:pt x="80269" y="124863"/>
                </a:cubicBezTo>
                <a:lnTo>
                  <a:pt x="80269" y="120404"/>
                </a:lnTo>
                <a:close/>
                <a:moveTo>
                  <a:pt x="51283" y="31216"/>
                </a:moveTo>
                <a:cubicBezTo>
                  <a:pt x="40190" y="31216"/>
                  <a:pt x="31216" y="40190"/>
                  <a:pt x="31216" y="51283"/>
                </a:cubicBezTo>
                <a:cubicBezTo>
                  <a:pt x="31216" y="54990"/>
                  <a:pt x="28234" y="57972"/>
                  <a:pt x="24527" y="57972"/>
                </a:cubicBezTo>
                <a:cubicBezTo>
                  <a:pt x="20820" y="57972"/>
                  <a:pt x="17838" y="54990"/>
                  <a:pt x="17838" y="51283"/>
                </a:cubicBezTo>
                <a:cubicBezTo>
                  <a:pt x="17838" y="32804"/>
                  <a:pt x="32804" y="17838"/>
                  <a:pt x="51283" y="17838"/>
                </a:cubicBezTo>
                <a:cubicBezTo>
                  <a:pt x="54990" y="17838"/>
                  <a:pt x="57972" y="20820"/>
                  <a:pt x="57972" y="24527"/>
                </a:cubicBezTo>
                <a:cubicBezTo>
                  <a:pt x="57972" y="28234"/>
                  <a:pt x="54990" y="31216"/>
                  <a:pt x="51283" y="31216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760471" y="5887192"/>
            <a:ext cx="775936" cy="249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4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475069" y="6208269"/>
            <a:ext cx="3192931" cy="21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4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immediate.co.uk/5e2f8b58418aa105b63d00feaade0b7366152e43.jpg"/>
          <p:cNvPicPr>
            <a:picLocks noChangeAspect="1"/>
          </p:cNvPicPr>
          <p:nvPr/>
        </p:nvPicPr>
        <p:blipFill>
          <a:blip r:embed="rId3">
            <a:alphaModFix amt="10000"/>
          </a:blip>
          <a:srcRect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9F6">
                  <a:alpha val="95000"/>
                </a:srgbClr>
              </a:gs>
              <a:gs pos="50000">
                <a:srgbClr val="FAF9F6">
                  <a:alpha val="90000"/>
                </a:srgbClr>
              </a:gs>
              <a:gs pos="100000">
                <a:srgbClr val="C4B7A6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สรุปและเชื่อมไปหัวข้อ 3.2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81000" y="2047875"/>
            <a:ext cx="3657600" cy="1733550"/>
          </a:xfrm>
          <a:custGeom>
            <a:avLst/>
            <a:gdLst/>
            <a:ahLst/>
            <a:cxnLst/>
            <a:rect l="l" t="t" r="r" b="b"/>
            <a:pathLst>
              <a:path w="3657600" h="1733550">
                <a:moveTo>
                  <a:pt x="0" y="0"/>
                </a:moveTo>
                <a:lnTo>
                  <a:pt x="3657600" y="0"/>
                </a:lnTo>
                <a:lnTo>
                  <a:pt x="3657600" y="1657343"/>
                </a:lnTo>
                <a:cubicBezTo>
                  <a:pt x="3657600" y="1699431"/>
                  <a:pt x="3623481" y="1733550"/>
                  <a:pt x="3581393" y="1733550"/>
                </a:cubicBezTo>
                <a:lnTo>
                  <a:pt x="76207" y="1733550"/>
                </a:lnTo>
                <a:cubicBezTo>
                  <a:pt x="34119" y="1733550"/>
                  <a:pt x="0" y="1699431"/>
                  <a:pt x="0" y="16573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81000" y="2047875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943100" y="2295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2095500" y="2447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66738" y="2981325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1500" y="3324225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Content-Context-Process-Actors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67200" y="2047875"/>
            <a:ext cx="3657600" cy="1733550"/>
          </a:xfrm>
          <a:custGeom>
            <a:avLst/>
            <a:gdLst/>
            <a:ahLst/>
            <a:cxnLst/>
            <a:rect l="l" t="t" r="r" b="b"/>
            <a:pathLst>
              <a:path w="3657600" h="1733550">
                <a:moveTo>
                  <a:pt x="0" y="0"/>
                </a:moveTo>
                <a:lnTo>
                  <a:pt x="3657600" y="0"/>
                </a:lnTo>
                <a:lnTo>
                  <a:pt x="3657600" y="1657343"/>
                </a:lnTo>
                <a:cubicBezTo>
                  <a:pt x="3657600" y="1699431"/>
                  <a:pt x="3623481" y="1733550"/>
                  <a:pt x="3581393" y="1733550"/>
                </a:cubicBezTo>
                <a:lnTo>
                  <a:pt x="76207" y="1733550"/>
                </a:lnTo>
                <a:cubicBezTo>
                  <a:pt x="34119" y="1733550"/>
                  <a:pt x="0" y="1699431"/>
                  <a:pt x="0" y="16573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267200" y="2047875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5829300" y="2295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981700" y="2447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452938" y="2981325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Cycle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57700" y="3324225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ขั้นตอนการทำนโยบาย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153400" y="2047875"/>
            <a:ext cx="3657600" cy="1733550"/>
          </a:xfrm>
          <a:custGeom>
            <a:avLst/>
            <a:gdLst/>
            <a:ahLst/>
            <a:cxnLst/>
            <a:rect l="l" t="t" r="r" b="b"/>
            <a:pathLst>
              <a:path w="3657600" h="1733550">
                <a:moveTo>
                  <a:pt x="0" y="0"/>
                </a:moveTo>
                <a:lnTo>
                  <a:pt x="3657600" y="0"/>
                </a:lnTo>
                <a:lnTo>
                  <a:pt x="3657600" y="1657343"/>
                </a:lnTo>
                <a:cubicBezTo>
                  <a:pt x="3657600" y="1699431"/>
                  <a:pt x="3623481" y="1733550"/>
                  <a:pt x="3581393" y="1733550"/>
                </a:cubicBezTo>
                <a:lnTo>
                  <a:pt x="76207" y="1733550"/>
                </a:lnTo>
                <a:cubicBezTo>
                  <a:pt x="34119" y="1733550"/>
                  <a:pt x="0" y="1699431"/>
                  <a:pt x="0" y="165734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8153400" y="2047875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0" y="0"/>
                </a:moveTo>
                <a:lnTo>
                  <a:pt x="3657600" y="0"/>
                </a:lnTo>
                <a:lnTo>
                  <a:pt x="3657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715500" y="2295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9867900" y="2447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48176"/>
                </a:moveTo>
                <a:lnTo>
                  <a:pt x="107603" y="38889"/>
                </a:lnTo>
                <a:cubicBezTo>
                  <a:pt x="96441" y="23440"/>
                  <a:pt x="78537" y="14288"/>
                  <a:pt x="59427" y="14288"/>
                </a:cubicBezTo>
                <a:cubicBezTo>
                  <a:pt x="26610" y="14288"/>
                  <a:pt x="0" y="40898"/>
                  <a:pt x="0" y="73715"/>
                </a:cubicBezTo>
                <a:lnTo>
                  <a:pt x="0" y="74875"/>
                </a:lnTo>
                <a:cubicBezTo>
                  <a:pt x="0" y="85412"/>
                  <a:pt x="2768" y="96307"/>
                  <a:pt x="7412" y="107156"/>
                </a:cubicBezTo>
                <a:lnTo>
                  <a:pt x="54739" y="107156"/>
                </a:lnTo>
                <a:cubicBezTo>
                  <a:pt x="56168" y="107156"/>
                  <a:pt x="57463" y="106308"/>
                  <a:pt x="58043" y="104968"/>
                </a:cubicBezTo>
                <a:lnTo>
                  <a:pt x="72241" y="70902"/>
                </a:lnTo>
                <a:cubicBezTo>
                  <a:pt x="73893" y="66973"/>
                  <a:pt x="77733" y="64383"/>
                  <a:pt x="81975" y="64294"/>
                </a:cubicBezTo>
                <a:cubicBezTo>
                  <a:pt x="86216" y="64204"/>
                  <a:pt x="90145" y="66705"/>
                  <a:pt x="91886" y="70589"/>
                </a:cubicBezTo>
                <a:lnTo>
                  <a:pt x="114791" y="121444"/>
                </a:lnTo>
                <a:lnTo>
                  <a:pt x="133276" y="84475"/>
                </a:lnTo>
                <a:cubicBezTo>
                  <a:pt x="135106" y="80858"/>
                  <a:pt x="138812" y="78537"/>
                  <a:pt x="142875" y="78537"/>
                </a:cubicBezTo>
                <a:cubicBezTo>
                  <a:pt x="146938" y="78537"/>
                  <a:pt x="150644" y="80814"/>
                  <a:pt x="152474" y="84475"/>
                </a:cubicBezTo>
                <a:lnTo>
                  <a:pt x="162833" y="105147"/>
                </a:lnTo>
                <a:cubicBezTo>
                  <a:pt x="163458" y="106353"/>
                  <a:pt x="164663" y="107112"/>
                  <a:pt x="166048" y="107112"/>
                </a:cubicBezTo>
                <a:lnTo>
                  <a:pt x="221233" y="107112"/>
                </a:lnTo>
                <a:cubicBezTo>
                  <a:pt x="225921" y="96262"/>
                  <a:pt x="228645" y="85368"/>
                  <a:pt x="228645" y="74831"/>
                </a:cubicBezTo>
                <a:lnTo>
                  <a:pt x="228645" y="73670"/>
                </a:lnTo>
                <a:cubicBezTo>
                  <a:pt x="228600" y="40898"/>
                  <a:pt x="201990" y="14288"/>
                  <a:pt x="169173" y="14288"/>
                </a:cubicBezTo>
                <a:cubicBezTo>
                  <a:pt x="150108" y="14288"/>
                  <a:pt x="132159" y="23440"/>
                  <a:pt x="120997" y="38889"/>
                </a:cubicBezTo>
                <a:lnTo>
                  <a:pt x="114300" y="48131"/>
                </a:lnTo>
                <a:close/>
                <a:moveTo>
                  <a:pt x="209669" y="128588"/>
                </a:moveTo>
                <a:lnTo>
                  <a:pt x="166003" y="128588"/>
                </a:lnTo>
                <a:cubicBezTo>
                  <a:pt x="156537" y="128588"/>
                  <a:pt x="147876" y="123230"/>
                  <a:pt x="143634" y="114746"/>
                </a:cubicBezTo>
                <a:lnTo>
                  <a:pt x="142875" y="113228"/>
                </a:lnTo>
                <a:lnTo>
                  <a:pt x="123899" y="151224"/>
                </a:lnTo>
                <a:cubicBezTo>
                  <a:pt x="122069" y="154930"/>
                  <a:pt x="118229" y="157252"/>
                  <a:pt x="114077" y="157163"/>
                </a:cubicBezTo>
                <a:cubicBezTo>
                  <a:pt x="109924" y="157073"/>
                  <a:pt x="106219" y="154618"/>
                  <a:pt x="104522" y="150867"/>
                </a:cubicBezTo>
                <a:lnTo>
                  <a:pt x="82510" y="101977"/>
                </a:lnTo>
                <a:lnTo>
                  <a:pt x="77822" y="113228"/>
                </a:lnTo>
                <a:cubicBezTo>
                  <a:pt x="73938" y="122560"/>
                  <a:pt x="64830" y="128632"/>
                  <a:pt x="54739" y="128632"/>
                </a:cubicBezTo>
                <a:lnTo>
                  <a:pt x="18931" y="128632"/>
                </a:lnTo>
                <a:cubicBezTo>
                  <a:pt x="40005" y="161583"/>
                  <a:pt x="73849" y="191899"/>
                  <a:pt x="95012" y="208062"/>
                </a:cubicBezTo>
                <a:cubicBezTo>
                  <a:pt x="100548" y="212259"/>
                  <a:pt x="107335" y="214357"/>
                  <a:pt x="114255" y="214357"/>
                </a:cubicBezTo>
                <a:cubicBezTo>
                  <a:pt x="121176" y="214357"/>
                  <a:pt x="128007" y="212303"/>
                  <a:pt x="133499" y="208062"/>
                </a:cubicBezTo>
                <a:cubicBezTo>
                  <a:pt x="154751" y="191854"/>
                  <a:pt x="188595" y="161538"/>
                  <a:pt x="209669" y="12858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8339137" y="2981325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HiAP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343900" y="3324225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 All Policies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00050" y="4162425"/>
            <a:ext cx="11410950" cy="1371600"/>
          </a:xfrm>
          <a:custGeom>
            <a:avLst/>
            <a:gdLst/>
            <a:ahLst/>
            <a:cxnLst/>
            <a:rect l="l" t="t" r="r" b="b"/>
            <a:pathLst>
              <a:path w="11410950" h="1371600">
                <a:moveTo>
                  <a:pt x="0" y="0"/>
                </a:moveTo>
                <a:lnTo>
                  <a:pt x="11334744" y="0"/>
                </a:lnTo>
                <a:cubicBezTo>
                  <a:pt x="11376831" y="0"/>
                  <a:pt x="11410950" y="34119"/>
                  <a:pt x="11410950" y="76206"/>
                </a:cubicBezTo>
                <a:lnTo>
                  <a:pt x="11410950" y="1295394"/>
                </a:lnTo>
                <a:cubicBezTo>
                  <a:pt x="11410950" y="1337481"/>
                  <a:pt x="11376831" y="1371600"/>
                  <a:pt x="11334744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00050" y="416242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723900" y="44672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964406" y="4705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1714500" y="4499372"/>
            <a:ext cx="716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3.2: Stakeholder Analysis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714500" y="4918360"/>
            <a:ext cx="7134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จากกรอบนโยบาย (Policy Triangle &amp; Cycle) → วิเคราะห์ผู้เล่น (Stakeholder Analysis) อย่างลึกซึ้ง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415528" y="62769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8588" y="171450"/>
                </a:moveTo>
                <a:lnTo>
                  <a:pt x="32147" y="171450"/>
                </a:lnTo>
                <a:cubicBezTo>
                  <a:pt x="14399" y="171450"/>
                  <a:pt x="0" y="157051"/>
                  <a:pt x="0" y="139303"/>
                </a:cubicBezTo>
                <a:lnTo>
                  <a:pt x="0" y="32147"/>
                </a:lnTo>
                <a:cubicBezTo>
                  <a:pt x="0" y="14399"/>
                  <a:pt x="14399" y="0"/>
                  <a:pt x="32147" y="0"/>
                </a:cubicBezTo>
                <a:lnTo>
                  <a:pt x="133945" y="0"/>
                </a:lnTo>
                <a:cubicBezTo>
                  <a:pt x="142819" y="0"/>
                  <a:pt x="150019" y="7200"/>
                  <a:pt x="150019" y="16073"/>
                </a:cubicBezTo>
                <a:lnTo>
                  <a:pt x="150019" y="112514"/>
                </a:lnTo>
                <a:cubicBezTo>
                  <a:pt x="150019" y="119513"/>
                  <a:pt x="145532" y="125473"/>
                  <a:pt x="139303" y="127683"/>
                </a:cubicBezTo>
                <a:lnTo>
                  <a:pt x="139303" y="150019"/>
                </a:lnTo>
                <a:cubicBezTo>
                  <a:pt x="145230" y="150019"/>
                  <a:pt x="150019" y="154807"/>
                  <a:pt x="150019" y="160734"/>
                </a:cubicBezTo>
                <a:cubicBezTo>
                  <a:pt x="150019" y="166661"/>
                  <a:pt x="145230" y="171450"/>
                  <a:pt x="139303" y="171450"/>
                </a:cubicBezTo>
                <a:lnTo>
                  <a:pt x="128588" y="171450"/>
                </a:lnTo>
                <a:close/>
                <a:moveTo>
                  <a:pt x="32147" y="128588"/>
                </a:moveTo>
                <a:cubicBezTo>
                  <a:pt x="26220" y="128588"/>
                  <a:pt x="21431" y="133376"/>
                  <a:pt x="21431" y="139303"/>
                </a:cubicBezTo>
                <a:cubicBezTo>
                  <a:pt x="21431" y="145230"/>
                  <a:pt x="26220" y="150019"/>
                  <a:pt x="32147" y="150019"/>
                </a:cubicBezTo>
                <a:lnTo>
                  <a:pt x="117872" y="150019"/>
                </a:lnTo>
                <a:lnTo>
                  <a:pt x="117872" y="128588"/>
                </a:lnTo>
                <a:lnTo>
                  <a:pt x="32147" y="128588"/>
                </a:lnTo>
                <a:close/>
                <a:moveTo>
                  <a:pt x="42863" y="50899"/>
                </a:moveTo>
                <a:cubicBezTo>
                  <a:pt x="42863" y="55353"/>
                  <a:pt x="46446" y="58936"/>
                  <a:pt x="50899" y="58936"/>
                </a:cubicBezTo>
                <a:lnTo>
                  <a:pt x="109835" y="58936"/>
                </a:lnTo>
                <a:cubicBezTo>
                  <a:pt x="114289" y="58936"/>
                  <a:pt x="117872" y="55353"/>
                  <a:pt x="117872" y="50899"/>
                </a:cubicBezTo>
                <a:cubicBezTo>
                  <a:pt x="117872" y="46446"/>
                  <a:pt x="114289" y="42863"/>
                  <a:pt x="109835" y="42863"/>
                </a:cubicBezTo>
                <a:lnTo>
                  <a:pt x="50899" y="42863"/>
                </a:lnTo>
                <a:cubicBezTo>
                  <a:pt x="46446" y="42863"/>
                  <a:pt x="42863" y="46446"/>
                  <a:pt x="42863" y="50899"/>
                </a:cubicBezTo>
                <a:close/>
                <a:moveTo>
                  <a:pt x="50899" y="75009"/>
                </a:moveTo>
                <a:cubicBezTo>
                  <a:pt x="46446" y="75009"/>
                  <a:pt x="42863" y="78592"/>
                  <a:pt x="42863" y="83046"/>
                </a:cubicBezTo>
                <a:cubicBezTo>
                  <a:pt x="42863" y="87500"/>
                  <a:pt x="46446" y="91083"/>
                  <a:pt x="50899" y="91083"/>
                </a:cubicBezTo>
                <a:lnTo>
                  <a:pt x="109835" y="91083"/>
                </a:lnTo>
                <a:cubicBezTo>
                  <a:pt x="114289" y="91083"/>
                  <a:pt x="117872" y="87500"/>
                  <a:pt x="117872" y="83046"/>
                </a:cubicBezTo>
                <a:cubicBezTo>
                  <a:pt x="117872" y="78592"/>
                  <a:pt x="114289" y="75009"/>
                  <a:pt x="109835" y="75009"/>
                </a:cubicBezTo>
                <a:lnTo>
                  <a:pt x="50899" y="75009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709613" y="624840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M3-Handout-Policy-Triangle.md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774555" y="62769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10057924" y="624840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M3-Case-UCS-Policy.md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066800"/>
            <a:ext cx="555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ANALYZE?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1371600"/>
            <a:ext cx="57150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ทำไมต้อง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วิเคราะห์นโยบาย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27432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3105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02444" y="3238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75803" y="151358"/>
                </a:lnTo>
                <a:cubicBezTo>
                  <a:pt x="176808" y="150465"/>
                  <a:pt x="177812" y="149572"/>
                  <a:pt x="178780" y="148679"/>
                </a:cubicBezTo>
                <a:cubicBezTo>
                  <a:pt x="196193" y="132494"/>
                  <a:pt x="207838" y="113184"/>
                  <a:pt x="213382" y="99901"/>
                </a:cubicBezTo>
                <a:cubicBezTo>
                  <a:pt x="214610" y="96962"/>
                  <a:pt x="214610" y="93687"/>
                  <a:pt x="213382" y="90748"/>
                </a:cubicBezTo>
                <a:cubicBezTo>
                  <a:pt x="207838" y="77465"/>
                  <a:pt x="196193" y="58117"/>
                  <a:pt x="178780" y="41970"/>
                </a:cubicBezTo>
                <a:cubicBezTo>
                  <a:pt x="161255" y="25710"/>
                  <a:pt x="137182" y="11981"/>
                  <a:pt x="107119" y="11981"/>
                </a:cubicBezTo>
                <a:cubicBezTo>
                  <a:pt x="85985" y="11981"/>
                  <a:pt x="67828" y="18752"/>
                  <a:pt x="52797" y="28426"/>
                </a:cubicBezTo>
                <a:lnTo>
                  <a:pt x="15255" y="-9265"/>
                </a:lnTo>
                <a:close/>
                <a:moveTo>
                  <a:pt x="76088" y="51606"/>
                </a:moveTo>
                <a:cubicBezTo>
                  <a:pt x="84832" y="45355"/>
                  <a:pt x="95585" y="41672"/>
                  <a:pt x="107156" y="41672"/>
                </a:cubicBezTo>
                <a:cubicBezTo>
                  <a:pt x="136736" y="41672"/>
                  <a:pt x="160734" y="65670"/>
                  <a:pt x="160734" y="95250"/>
                </a:cubicBezTo>
                <a:cubicBezTo>
                  <a:pt x="160734" y="106821"/>
                  <a:pt x="157051" y="117537"/>
                  <a:pt x="150800" y="126318"/>
                </a:cubicBezTo>
                <a:lnTo>
                  <a:pt x="137889" y="113407"/>
                </a:lnTo>
                <a:cubicBezTo>
                  <a:pt x="142615" y="105445"/>
                  <a:pt x="144214" y="95659"/>
                  <a:pt x="141647" y="85985"/>
                </a:cubicBezTo>
                <a:cubicBezTo>
                  <a:pt x="136550" y="66935"/>
                  <a:pt x="116942" y="55625"/>
                  <a:pt x="97892" y="60722"/>
                </a:cubicBezTo>
                <a:cubicBezTo>
                  <a:pt x="94692" y="61578"/>
                  <a:pt x="91678" y="62843"/>
                  <a:pt x="88962" y="64443"/>
                </a:cubicBezTo>
                <a:lnTo>
                  <a:pt x="76051" y="51532"/>
                </a:lnTo>
                <a:close/>
                <a:moveTo>
                  <a:pt x="121034" y="147005"/>
                </a:moveTo>
                <a:cubicBezTo>
                  <a:pt x="116607" y="148196"/>
                  <a:pt x="111956" y="148828"/>
                  <a:pt x="107156" y="148828"/>
                </a:cubicBezTo>
                <a:cubicBezTo>
                  <a:pt x="77577" y="148828"/>
                  <a:pt x="53578" y="124830"/>
                  <a:pt x="53578" y="95250"/>
                </a:cubicBezTo>
                <a:cubicBezTo>
                  <a:pt x="53578" y="90450"/>
                  <a:pt x="54211" y="85799"/>
                  <a:pt x="55401" y="81372"/>
                </a:cubicBezTo>
                <a:lnTo>
                  <a:pt x="25822" y="51792"/>
                </a:lnTo>
                <a:cubicBezTo>
                  <a:pt x="13692" y="65484"/>
                  <a:pt x="5358" y="79995"/>
                  <a:pt x="930" y="90674"/>
                </a:cubicBezTo>
                <a:cubicBezTo>
                  <a:pt x="-298" y="93613"/>
                  <a:pt x="-298" y="96887"/>
                  <a:pt x="930" y="99826"/>
                </a:cubicBezTo>
                <a:cubicBezTo>
                  <a:pt x="6474" y="113109"/>
                  <a:pt x="18120" y="132457"/>
                  <a:pt x="35533" y="148605"/>
                </a:cubicBezTo>
                <a:cubicBezTo>
                  <a:pt x="53057" y="164864"/>
                  <a:pt x="77130" y="178594"/>
                  <a:pt x="107193" y="178594"/>
                </a:cubicBezTo>
                <a:cubicBezTo>
                  <a:pt x="121072" y="178594"/>
                  <a:pt x="133685" y="175654"/>
                  <a:pt x="144959" y="170929"/>
                </a:cubicBezTo>
                <a:lnTo>
                  <a:pt x="121072" y="14704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90600" y="3067050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 Blind Spots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90600" y="3409950"/>
            <a:ext cx="4953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การวิเคราะห์ช่วยให้เห็นปัจจัยที่ซ่อนอยู่และมุมมองที่อาจมองข้าม ลดความเสี่ยงจากการตัดสินใจแบบไม่ครบถ้วน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4171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38163" y="43053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753" y="94357"/>
                </a:moveTo>
                <a:cubicBezTo>
                  <a:pt x="967" y="91492"/>
                  <a:pt x="0" y="88218"/>
                  <a:pt x="0" y="84832"/>
                </a:cubicBezTo>
                <a:lnTo>
                  <a:pt x="0" y="71438"/>
                </a:lnTo>
                <a:cubicBezTo>
                  <a:pt x="0" y="61578"/>
                  <a:pt x="8000" y="53578"/>
                  <a:pt x="17859" y="53578"/>
                </a:cubicBezTo>
                <a:lnTo>
                  <a:pt x="23812" y="53578"/>
                </a:lnTo>
                <a:lnTo>
                  <a:pt x="23812" y="23812"/>
                </a:lnTo>
                <a:cubicBezTo>
                  <a:pt x="23812" y="13953"/>
                  <a:pt x="31812" y="5953"/>
                  <a:pt x="41672" y="5953"/>
                </a:cubicBezTo>
                <a:cubicBezTo>
                  <a:pt x="48109" y="5953"/>
                  <a:pt x="53727" y="9339"/>
                  <a:pt x="56890" y="14436"/>
                </a:cubicBezTo>
                <a:cubicBezTo>
                  <a:pt x="58489" y="6214"/>
                  <a:pt x="65745" y="0"/>
                  <a:pt x="74414" y="0"/>
                </a:cubicBezTo>
                <a:cubicBezTo>
                  <a:pt x="83121" y="0"/>
                  <a:pt x="90376" y="6251"/>
                  <a:pt x="91939" y="14474"/>
                </a:cubicBezTo>
                <a:cubicBezTo>
                  <a:pt x="94655" y="12836"/>
                  <a:pt x="97817" y="11906"/>
                  <a:pt x="101203" y="11906"/>
                </a:cubicBezTo>
                <a:cubicBezTo>
                  <a:pt x="109426" y="11906"/>
                  <a:pt x="116384" y="17487"/>
                  <a:pt x="118430" y="25078"/>
                </a:cubicBezTo>
                <a:cubicBezTo>
                  <a:pt x="120476" y="24259"/>
                  <a:pt x="122672" y="23812"/>
                  <a:pt x="125016" y="23812"/>
                </a:cubicBezTo>
                <a:cubicBezTo>
                  <a:pt x="134875" y="23812"/>
                  <a:pt x="142875" y="31812"/>
                  <a:pt x="142875" y="41672"/>
                </a:cubicBezTo>
                <a:lnTo>
                  <a:pt x="142875" y="77725"/>
                </a:lnTo>
                <a:cubicBezTo>
                  <a:pt x="142875" y="81409"/>
                  <a:pt x="142019" y="85055"/>
                  <a:pt x="140345" y="88367"/>
                </a:cubicBezTo>
                <a:lnTo>
                  <a:pt x="125611" y="117797"/>
                </a:lnTo>
                <a:cubicBezTo>
                  <a:pt x="121593" y="125871"/>
                  <a:pt x="113333" y="130969"/>
                  <a:pt x="104329" y="130969"/>
                </a:cubicBezTo>
                <a:lnTo>
                  <a:pt x="35719" y="130969"/>
                </a:lnTo>
                <a:cubicBezTo>
                  <a:pt x="29580" y="130969"/>
                  <a:pt x="23887" y="127843"/>
                  <a:pt x="20613" y="122634"/>
                </a:cubicBezTo>
                <a:lnTo>
                  <a:pt x="2753" y="94357"/>
                </a:lnTo>
                <a:close/>
                <a:moveTo>
                  <a:pt x="11906" y="178594"/>
                </a:moveTo>
                <a:lnTo>
                  <a:pt x="11906" y="160734"/>
                </a:lnTo>
                <a:cubicBezTo>
                  <a:pt x="11906" y="154149"/>
                  <a:pt x="17227" y="148828"/>
                  <a:pt x="23812" y="148828"/>
                </a:cubicBezTo>
                <a:lnTo>
                  <a:pt x="119063" y="148828"/>
                </a:lnTo>
                <a:cubicBezTo>
                  <a:pt x="125648" y="148828"/>
                  <a:pt x="130969" y="154149"/>
                  <a:pt x="130969" y="160734"/>
                </a:cubicBezTo>
                <a:lnTo>
                  <a:pt x="130969" y="178594"/>
                </a:lnTo>
                <a:cubicBezTo>
                  <a:pt x="130969" y="185179"/>
                  <a:pt x="125648" y="190500"/>
                  <a:pt x="119063" y="190500"/>
                </a:cubicBezTo>
                <a:lnTo>
                  <a:pt x="23812" y="190500"/>
                </a:lnTo>
                <a:cubicBezTo>
                  <a:pt x="17227" y="190500"/>
                  <a:pt x="11906" y="185179"/>
                  <a:pt x="11906" y="178594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90600" y="413385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เข้าใจแรงผลักดัน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90600" y="4476750"/>
            <a:ext cx="4667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รู้จักผู้มีส่วนได้ส่วนเสีย แรงกดดัน และข้อจำกัดที่มีผลต่อการกำหนดนโยบาย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991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90538" y="51244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0600" y="4953000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ตัดสินใจมีหลักการ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90600" y="5295900"/>
            <a:ext cx="4953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สร้างการตัดสินใจที่อิงหลักฐานและมีเหตุผล ไม่ใช่ตามอำนาจหรือความชอบส่วนตัว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720000">
            <a:off x="6516490" y="786704"/>
            <a:ext cx="4255770" cy="4493895"/>
          </a:xfrm>
          <a:custGeom>
            <a:avLst/>
            <a:gdLst/>
            <a:ahLst/>
            <a:cxnLst/>
            <a:rect l="l" t="t" r="r" b="b"/>
            <a:pathLst>
              <a:path w="4255770" h="4493895">
                <a:moveTo>
                  <a:pt x="2127885" y="0"/>
                </a:moveTo>
                <a:lnTo>
                  <a:pt x="2127885" y="0"/>
                </a:lnTo>
                <a:cubicBezTo>
                  <a:pt x="3302297" y="0"/>
                  <a:pt x="4255770" y="953473"/>
                  <a:pt x="4255770" y="2127885"/>
                </a:cubicBezTo>
                <a:lnTo>
                  <a:pt x="4255770" y="2366010"/>
                </a:lnTo>
                <a:cubicBezTo>
                  <a:pt x="4255770" y="3540422"/>
                  <a:pt x="3302297" y="4493895"/>
                  <a:pt x="2127885" y="4493895"/>
                </a:cubicBezTo>
                <a:lnTo>
                  <a:pt x="2127885" y="4493895"/>
                </a:lnTo>
                <a:cubicBezTo>
                  <a:pt x="953473" y="4493895"/>
                  <a:pt x="0" y="3540422"/>
                  <a:pt x="0" y="2366010"/>
                </a:cubicBezTo>
                <a:lnTo>
                  <a:pt x="0" y="2127885"/>
                </a:lnTo>
                <a:cubicBezTo>
                  <a:pt x="0" y="953473"/>
                  <a:pt x="953473" y="0"/>
                  <a:pt x="21278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C4B7A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 rot="-360000">
            <a:off x="6881831" y="1137908"/>
            <a:ext cx="3950970" cy="4189095"/>
          </a:xfrm>
          <a:custGeom>
            <a:avLst/>
            <a:gdLst/>
            <a:ahLst/>
            <a:cxnLst/>
            <a:rect l="l" t="t" r="r" b="b"/>
            <a:pathLst>
              <a:path w="3950970" h="4189095">
                <a:moveTo>
                  <a:pt x="1975485" y="0"/>
                </a:moveTo>
                <a:lnTo>
                  <a:pt x="1975485" y="0"/>
                </a:lnTo>
                <a:cubicBezTo>
                  <a:pt x="3065785" y="0"/>
                  <a:pt x="3950970" y="885185"/>
                  <a:pt x="3950970" y="1975485"/>
                </a:cubicBezTo>
                <a:lnTo>
                  <a:pt x="3950970" y="2213610"/>
                </a:lnTo>
                <a:cubicBezTo>
                  <a:pt x="3950970" y="3303910"/>
                  <a:pt x="3065785" y="4189095"/>
                  <a:pt x="1975485" y="4189095"/>
                </a:cubicBezTo>
                <a:lnTo>
                  <a:pt x="1975485" y="4189095"/>
                </a:lnTo>
                <a:cubicBezTo>
                  <a:pt x="885185" y="4189095"/>
                  <a:pt x="0" y="3303910"/>
                  <a:pt x="0" y="2213610"/>
                </a:cubicBezTo>
                <a:lnTo>
                  <a:pt x="0" y="1975485"/>
                </a:lnTo>
                <a:cubicBezTo>
                  <a:pt x="0" y="885185"/>
                  <a:pt x="885185" y="0"/>
                  <a:pt x="19754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8B86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934200" y="1177290"/>
            <a:ext cx="4267200" cy="4505325"/>
          </a:xfrm>
          <a:custGeom>
            <a:avLst/>
            <a:gdLst/>
            <a:ahLst/>
            <a:cxnLst/>
            <a:rect l="l" t="t" r="r" b="b"/>
            <a:pathLst>
              <a:path w="4267200" h="4505325">
                <a:moveTo>
                  <a:pt x="152382" y="0"/>
                </a:moveTo>
                <a:lnTo>
                  <a:pt x="4114818" y="0"/>
                </a:lnTo>
                <a:cubicBezTo>
                  <a:pt x="4198920" y="0"/>
                  <a:pt x="4267200" y="68280"/>
                  <a:pt x="4267200" y="152382"/>
                </a:cubicBezTo>
                <a:lnTo>
                  <a:pt x="4267200" y="4352943"/>
                </a:lnTo>
                <a:cubicBezTo>
                  <a:pt x="4267200" y="4437045"/>
                  <a:pt x="4198920" y="4505325"/>
                  <a:pt x="4114818" y="4505325"/>
                </a:cubicBezTo>
                <a:lnTo>
                  <a:pt x="152382" y="4505325"/>
                </a:lnTo>
                <a:cubicBezTo>
                  <a:pt x="68280" y="4505325"/>
                  <a:pt x="0" y="4437045"/>
                  <a:pt x="0" y="4352943"/>
                </a:cubicBezTo>
                <a:lnTo>
                  <a:pt x="0" y="152382"/>
                </a:lnTo>
                <a:cubicBezTo>
                  <a:pt x="0" y="68280"/>
                  <a:pt x="68280" y="0"/>
                  <a:pt x="15238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8782050" y="155829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35719" y="71438"/>
                </a:moveTo>
                <a:cubicBezTo>
                  <a:pt x="21320" y="71438"/>
                  <a:pt x="8260" y="80144"/>
                  <a:pt x="2679" y="93538"/>
                </a:cubicBezTo>
                <a:cubicBezTo>
                  <a:pt x="-2902" y="106933"/>
                  <a:pt x="223" y="122225"/>
                  <a:pt x="10492" y="132383"/>
                </a:cubicBezTo>
                <a:lnTo>
                  <a:pt x="214313" y="336314"/>
                </a:lnTo>
                <a:lnTo>
                  <a:pt x="214313" y="464344"/>
                </a:lnTo>
                <a:cubicBezTo>
                  <a:pt x="214313" y="473832"/>
                  <a:pt x="218108" y="482873"/>
                  <a:pt x="224805" y="489570"/>
                </a:cubicBezTo>
                <a:lnTo>
                  <a:pt x="296242" y="561008"/>
                </a:lnTo>
                <a:cubicBezTo>
                  <a:pt x="306512" y="571277"/>
                  <a:pt x="321804" y="574291"/>
                  <a:pt x="335198" y="568709"/>
                </a:cubicBezTo>
                <a:cubicBezTo>
                  <a:pt x="348593" y="563128"/>
                  <a:pt x="357188" y="550180"/>
                  <a:pt x="357188" y="535781"/>
                </a:cubicBezTo>
                <a:lnTo>
                  <a:pt x="357188" y="336314"/>
                </a:lnTo>
                <a:lnTo>
                  <a:pt x="561008" y="132494"/>
                </a:lnTo>
                <a:cubicBezTo>
                  <a:pt x="571277" y="122225"/>
                  <a:pt x="574291" y="106933"/>
                  <a:pt x="568709" y="93538"/>
                </a:cubicBezTo>
                <a:cubicBezTo>
                  <a:pt x="563128" y="80144"/>
                  <a:pt x="550180" y="71438"/>
                  <a:pt x="535781" y="71438"/>
                </a:cubicBezTo>
                <a:lnTo>
                  <a:pt x="35719" y="71438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58050" y="2282190"/>
            <a:ext cx="361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Funnel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15200" y="294882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543800" y="2891671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ข้อมูลและหลักฐาน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315200" y="329172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543800" y="3234571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บริบทและข้อจำกัด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15200" y="363462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543800" y="3577471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ผู้มีส่วนได้ส่วนเสีย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15200" y="397752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543800" y="3920371"/>
            <a:ext cx="132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กระบวนการตัดสินใจ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15200" y="4457581"/>
            <a:ext cx="3505200" cy="7620"/>
          </a:xfrm>
          <a:custGeom>
            <a:avLst/>
            <a:gdLst/>
            <a:ahLst/>
            <a:cxnLst/>
            <a:rect l="l" t="t" r="r" b="b"/>
            <a:pathLst>
              <a:path w="3505200" h="7620">
                <a:moveTo>
                  <a:pt x="0" y="0"/>
                </a:moveTo>
                <a:lnTo>
                  <a:pt x="3505200" y="0"/>
                </a:lnTo>
                <a:lnTo>
                  <a:pt x="35052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267575" y="46899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↓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272338" y="5032890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การตัดสินใจที่มีคุณภาพ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Triangle: ภาพรวม 4 องค์ประกอบ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42875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Walt &amp; Gilson (1994)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100629"/>
            <a:ext cx="4000500" cy="40005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038850" y="1885950"/>
            <a:ext cx="4743450" cy="1085850"/>
          </a:xfrm>
          <a:custGeom>
            <a:avLst/>
            <a:gdLst/>
            <a:ahLst/>
            <a:cxnLst/>
            <a:rect l="l" t="t" r="r" b="b"/>
            <a:pathLst>
              <a:path w="4743450" h="1085850">
                <a:moveTo>
                  <a:pt x="0" y="0"/>
                </a:moveTo>
                <a:lnTo>
                  <a:pt x="4667245" y="0"/>
                </a:lnTo>
                <a:cubicBezTo>
                  <a:pt x="4709332" y="0"/>
                  <a:pt x="4743450" y="34118"/>
                  <a:pt x="4743450" y="76205"/>
                </a:cubicBezTo>
                <a:lnTo>
                  <a:pt x="4743450" y="1009645"/>
                </a:lnTo>
                <a:cubicBezTo>
                  <a:pt x="4743450" y="1051732"/>
                  <a:pt x="4709332" y="1085850"/>
                  <a:pt x="4667245" y="1085850"/>
                </a:cubicBez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038850" y="18859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48400" y="2076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376988" y="21812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743700" y="2133600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48400" y="2533650"/>
            <a:ext cx="4419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เนื้อหาของนโยบาย: เป้าหมาย เครื่องมือ ตัวชี้วัด กลไกการเงิน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38850" y="3124200"/>
            <a:ext cx="4743450" cy="1085850"/>
          </a:xfrm>
          <a:custGeom>
            <a:avLst/>
            <a:gdLst/>
            <a:ahLst/>
            <a:cxnLst/>
            <a:rect l="l" t="t" r="r" b="b"/>
            <a:pathLst>
              <a:path w="4743450" h="1085850">
                <a:moveTo>
                  <a:pt x="0" y="0"/>
                </a:moveTo>
                <a:lnTo>
                  <a:pt x="4667245" y="0"/>
                </a:lnTo>
                <a:cubicBezTo>
                  <a:pt x="4709332" y="0"/>
                  <a:pt x="4743450" y="34118"/>
                  <a:pt x="4743450" y="76205"/>
                </a:cubicBezTo>
                <a:lnTo>
                  <a:pt x="4743450" y="1009645"/>
                </a:lnTo>
                <a:cubicBezTo>
                  <a:pt x="4743450" y="1051732"/>
                  <a:pt x="4709332" y="1085850"/>
                  <a:pt x="4667245" y="1085850"/>
                </a:cubicBez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38850" y="31242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248400" y="3314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55556" y="3419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743" y="95369"/>
                </a:moveTo>
                <a:cubicBezTo>
                  <a:pt x="18150" y="96072"/>
                  <a:pt x="19757" y="96441"/>
                  <a:pt x="21431" y="96441"/>
                </a:cubicBezTo>
                <a:lnTo>
                  <a:pt x="38409" y="96441"/>
                </a:lnTo>
                <a:cubicBezTo>
                  <a:pt x="41255" y="96441"/>
                  <a:pt x="43968" y="97579"/>
                  <a:pt x="45977" y="99588"/>
                </a:cubicBezTo>
                <a:lnTo>
                  <a:pt x="50430" y="104042"/>
                </a:lnTo>
                <a:cubicBezTo>
                  <a:pt x="52440" y="106051"/>
                  <a:pt x="55152" y="107190"/>
                  <a:pt x="57998" y="107190"/>
                </a:cubicBezTo>
                <a:lnTo>
                  <a:pt x="64260" y="107190"/>
                </a:lnTo>
                <a:cubicBezTo>
                  <a:pt x="70187" y="107190"/>
                  <a:pt x="74976" y="102401"/>
                  <a:pt x="74976" y="96474"/>
                </a:cubicBezTo>
                <a:lnTo>
                  <a:pt x="74976" y="83080"/>
                </a:lnTo>
                <a:cubicBezTo>
                  <a:pt x="74976" y="78626"/>
                  <a:pt x="78559" y="75043"/>
                  <a:pt x="83013" y="75043"/>
                </a:cubicBezTo>
                <a:cubicBezTo>
                  <a:pt x="87466" y="75043"/>
                  <a:pt x="91049" y="71460"/>
                  <a:pt x="91049" y="67006"/>
                </a:cubicBezTo>
                <a:lnTo>
                  <a:pt x="91049" y="52707"/>
                </a:lnTo>
                <a:cubicBezTo>
                  <a:pt x="91049" y="49861"/>
                  <a:pt x="92188" y="47149"/>
                  <a:pt x="94197" y="45140"/>
                </a:cubicBezTo>
                <a:lnTo>
                  <a:pt x="98651" y="40686"/>
                </a:lnTo>
                <a:cubicBezTo>
                  <a:pt x="100660" y="38677"/>
                  <a:pt x="101798" y="35964"/>
                  <a:pt x="101798" y="33118"/>
                </a:cubicBezTo>
                <a:lnTo>
                  <a:pt x="101798" y="19087"/>
                </a:lnTo>
                <a:cubicBezTo>
                  <a:pt x="101798" y="18685"/>
                  <a:pt x="101765" y="18317"/>
                  <a:pt x="101731" y="17915"/>
                </a:cubicBezTo>
                <a:cubicBezTo>
                  <a:pt x="96575" y="16710"/>
                  <a:pt x="91217" y="16073"/>
                  <a:pt x="85725" y="16073"/>
                </a:cubicBezTo>
                <a:cubicBezTo>
                  <a:pt x="47249" y="16073"/>
                  <a:pt x="16073" y="47249"/>
                  <a:pt x="16073" y="85725"/>
                </a:cubicBezTo>
                <a:cubicBezTo>
                  <a:pt x="16073" y="89007"/>
                  <a:pt x="16308" y="92221"/>
                  <a:pt x="16743" y="95369"/>
                </a:cubicBezTo>
                <a:close/>
                <a:moveTo>
                  <a:pt x="151794" y="107859"/>
                </a:moveTo>
                <a:cubicBezTo>
                  <a:pt x="150722" y="107391"/>
                  <a:pt x="149550" y="107156"/>
                  <a:pt x="148277" y="107156"/>
                </a:cubicBezTo>
                <a:lnTo>
                  <a:pt x="144661" y="107156"/>
                </a:lnTo>
                <a:cubicBezTo>
                  <a:pt x="141714" y="107156"/>
                  <a:pt x="139303" y="104745"/>
                  <a:pt x="139303" y="101798"/>
                </a:cubicBezTo>
                <a:cubicBezTo>
                  <a:pt x="139303" y="98852"/>
                  <a:pt x="136892" y="96441"/>
                  <a:pt x="133945" y="96441"/>
                </a:cubicBezTo>
                <a:lnTo>
                  <a:pt x="122326" y="96441"/>
                </a:lnTo>
                <a:cubicBezTo>
                  <a:pt x="119479" y="96441"/>
                  <a:pt x="116767" y="97579"/>
                  <a:pt x="114758" y="99588"/>
                </a:cubicBezTo>
                <a:lnTo>
                  <a:pt x="99588" y="114758"/>
                </a:lnTo>
                <a:cubicBezTo>
                  <a:pt x="97579" y="116767"/>
                  <a:pt x="96441" y="119479"/>
                  <a:pt x="96441" y="122326"/>
                </a:cubicBezTo>
                <a:lnTo>
                  <a:pt x="96441" y="128588"/>
                </a:lnTo>
                <a:cubicBezTo>
                  <a:pt x="96441" y="134515"/>
                  <a:pt x="101229" y="139303"/>
                  <a:pt x="107156" y="139303"/>
                </a:cubicBezTo>
                <a:lnTo>
                  <a:pt x="113418" y="139303"/>
                </a:lnTo>
                <a:cubicBezTo>
                  <a:pt x="116265" y="139303"/>
                  <a:pt x="118977" y="140442"/>
                  <a:pt x="120986" y="142451"/>
                </a:cubicBezTo>
                <a:cubicBezTo>
                  <a:pt x="121723" y="143188"/>
                  <a:pt x="122560" y="143824"/>
                  <a:pt x="123431" y="144293"/>
                </a:cubicBezTo>
                <a:cubicBezTo>
                  <a:pt x="136591" y="135787"/>
                  <a:pt x="146704" y="122995"/>
                  <a:pt x="151760" y="107859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42863" y="123230"/>
                </a:moveTo>
                <a:cubicBezTo>
                  <a:pt x="42863" y="126176"/>
                  <a:pt x="45274" y="128588"/>
                  <a:pt x="48220" y="128588"/>
                </a:cubicBezTo>
                <a:lnTo>
                  <a:pt x="58936" y="128588"/>
                </a:lnTo>
                <a:cubicBezTo>
                  <a:pt x="61883" y="128588"/>
                  <a:pt x="64294" y="126176"/>
                  <a:pt x="64294" y="123230"/>
                </a:cubicBezTo>
                <a:cubicBezTo>
                  <a:pt x="64294" y="120283"/>
                  <a:pt x="61883" y="117872"/>
                  <a:pt x="58936" y="117872"/>
                </a:cubicBezTo>
                <a:lnTo>
                  <a:pt x="48220" y="117872"/>
                </a:lnTo>
                <a:cubicBezTo>
                  <a:pt x="45274" y="117872"/>
                  <a:pt x="42863" y="120283"/>
                  <a:pt x="42863" y="123230"/>
                </a:cubicBezTo>
                <a:close/>
                <a:moveTo>
                  <a:pt x="91083" y="85725"/>
                </a:moveTo>
                <a:cubicBezTo>
                  <a:pt x="88136" y="85725"/>
                  <a:pt x="85725" y="88136"/>
                  <a:pt x="85725" y="91083"/>
                </a:cubicBezTo>
                <a:lnTo>
                  <a:pt x="85725" y="101798"/>
                </a:lnTo>
                <a:cubicBezTo>
                  <a:pt x="85725" y="104745"/>
                  <a:pt x="88136" y="107156"/>
                  <a:pt x="91083" y="107156"/>
                </a:cubicBezTo>
                <a:cubicBezTo>
                  <a:pt x="94030" y="107156"/>
                  <a:pt x="96441" y="104745"/>
                  <a:pt x="96441" y="101798"/>
                </a:cubicBezTo>
                <a:lnTo>
                  <a:pt x="96441" y="91083"/>
                </a:lnTo>
                <a:cubicBezTo>
                  <a:pt x="96441" y="88136"/>
                  <a:pt x="94030" y="85725"/>
                  <a:pt x="91083" y="85725"/>
                </a:cubicBezTo>
                <a:close/>
                <a:moveTo>
                  <a:pt x="107156" y="48220"/>
                </a:moveTo>
                <a:lnTo>
                  <a:pt x="107156" y="58936"/>
                </a:lnTo>
                <a:cubicBezTo>
                  <a:pt x="107156" y="61883"/>
                  <a:pt x="109567" y="64294"/>
                  <a:pt x="112514" y="64294"/>
                </a:cubicBezTo>
                <a:cubicBezTo>
                  <a:pt x="115461" y="64294"/>
                  <a:pt x="117872" y="61883"/>
                  <a:pt x="117872" y="58936"/>
                </a:cubicBezTo>
                <a:lnTo>
                  <a:pt x="117872" y="48220"/>
                </a:lnTo>
                <a:cubicBezTo>
                  <a:pt x="117872" y="45274"/>
                  <a:pt x="115461" y="42863"/>
                  <a:pt x="112514" y="42863"/>
                </a:cubicBezTo>
                <a:cubicBezTo>
                  <a:pt x="109567" y="42863"/>
                  <a:pt x="107156" y="45274"/>
                  <a:pt x="107156" y="4822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743700" y="3371850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48400" y="3771900"/>
            <a:ext cx="4419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บริบทที่กำหนดนโยบาย: การเมือง เศรษฐกิจ สังคม เทคโนโลยี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38850" y="4362450"/>
            <a:ext cx="4743450" cy="1085850"/>
          </a:xfrm>
          <a:custGeom>
            <a:avLst/>
            <a:gdLst/>
            <a:ahLst/>
            <a:cxnLst/>
            <a:rect l="l" t="t" r="r" b="b"/>
            <a:pathLst>
              <a:path w="4743450" h="1085850">
                <a:moveTo>
                  <a:pt x="0" y="0"/>
                </a:moveTo>
                <a:lnTo>
                  <a:pt x="4667245" y="0"/>
                </a:lnTo>
                <a:cubicBezTo>
                  <a:pt x="4709332" y="0"/>
                  <a:pt x="4743450" y="34118"/>
                  <a:pt x="4743450" y="76205"/>
                </a:cubicBezTo>
                <a:lnTo>
                  <a:pt x="4743450" y="1009645"/>
                </a:lnTo>
                <a:cubicBezTo>
                  <a:pt x="4743450" y="1051732"/>
                  <a:pt x="4709332" y="1085850"/>
                  <a:pt x="4667245" y="1085850"/>
                </a:cubicBez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38850" y="43624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48400" y="4552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334125" y="46577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743700" y="4610100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248400" y="5010150"/>
            <a:ext cx="4419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กระบวนการนโยบาย: ตั้งวาระ ออกแบบ ตัดสินใจ นำไปใช้ ประเมิน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038850" y="5600700"/>
            <a:ext cx="4743450" cy="1085850"/>
          </a:xfrm>
          <a:custGeom>
            <a:avLst/>
            <a:gdLst/>
            <a:ahLst/>
            <a:cxnLst/>
            <a:rect l="l" t="t" r="r" b="b"/>
            <a:pathLst>
              <a:path w="4743450" h="1085850">
                <a:moveTo>
                  <a:pt x="0" y="0"/>
                </a:moveTo>
                <a:lnTo>
                  <a:pt x="4667245" y="0"/>
                </a:lnTo>
                <a:cubicBezTo>
                  <a:pt x="4709332" y="0"/>
                  <a:pt x="4743450" y="34118"/>
                  <a:pt x="4743450" y="76205"/>
                </a:cubicBezTo>
                <a:lnTo>
                  <a:pt x="4743450" y="1009645"/>
                </a:lnTo>
                <a:cubicBezTo>
                  <a:pt x="4743450" y="1051732"/>
                  <a:pt x="4709332" y="1085850"/>
                  <a:pt x="4667245" y="1085850"/>
                </a:cubicBez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6038850" y="56007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6248400" y="5791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6334125" y="589597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743700" y="5848350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Actors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248400" y="6248400"/>
            <a:ext cx="4419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ผู้มีส่วนได้ส่วนเสีย: รัฐ เอกชน ภาคประชาสังคม นานาชาติ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Content: นโยบายคืออะไร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140744"/>
            <a:ext cx="86296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หมายถึง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สาระสำคัญของนโยบาย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ที่ตอบคำถามว่า "นโยบายนี้ต้องการทำอะไร และจะทำอย่างไร"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850356"/>
            <a:ext cx="2686050" cy="2095500"/>
          </a:xfrm>
          <a:custGeom>
            <a:avLst/>
            <a:gdLst/>
            <a:ahLst/>
            <a:cxnLst/>
            <a:rect l="l" t="t" r="r" b="b"/>
            <a:pathLst>
              <a:path w="2686050" h="2095500">
                <a:moveTo>
                  <a:pt x="0" y="0"/>
                </a:moveTo>
                <a:lnTo>
                  <a:pt x="2686050" y="0"/>
                </a:lnTo>
                <a:lnTo>
                  <a:pt x="2686050" y="2019308"/>
                </a:lnTo>
                <a:cubicBezTo>
                  <a:pt x="2686050" y="2061388"/>
                  <a:pt x="2651938" y="2095500"/>
                  <a:pt x="2609858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850356"/>
            <a:ext cx="2686050" cy="38100"/>
          </a:xfrm>
          <a:custGeom>
            <a:avLst/>
            <a:gdLst/>
            <a:ahLst/>
            <a:cxnLst/>
            <a:rect l="l" t="t" r="r" b="b"/>
            <a:pathLst>
              <a:path w="2686050" h="38100">
                <a:moveTo>
                  <a:pt x="0" y="0"/>
                </a:moveTo>
                <a:lnTo>
                  <a:pt x="2686050" y="0"/>
                </a:lnTo>
                <a:lnTo>
                  <a:pt x="26860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419225" y="30980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609725" y="32885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6738" y="3860006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4202906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5267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สิ่งที่ต้องการบรรลุ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95650" y="2850356"/>
            <a:ext cx="2686050" cy="2095500"/>
          </a:xfrm>
          <a:custGeom>
            <a:avLst/>
            <a:gdLst/>
            <a:ahLst/>
            <a:cxnLst/>
            <a:rect l="l" t="t" r="r" b="b"/>
            <a:pathLst>
              <a:path w="2686050" h="2095500">
                <a:moveTo>
                  <a:pt x="0" y="0"/>
                </a:moveTo>
                <a:lnTo>
                  <a:pt x="2686050" y="0"/>
                </a:lnTo>
                <a:lnTo>
                  <a:pt x="2686050" y="2019308"/>
                </a:lnTo>
                <a:cubicBezTo>
                  <a:pt x="2686050" y="2061388"/>
                  <a:pt x="2651938" y="2095500"/>
                  <a:pt x="2609858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295650" y="2850356"/>
            <a:ext cx="2686050" cy="38100"/>
          </a:xfrm>
          <a:custGeom>
            <a:avLst/>
            <a:gdLst/>
            <a:ahLst/>
            <a:cxnLst/>
            <a:rect l="l" t="t" r="r" b="b"/>
            <a:pathLst>
              <a:path w="2686050" h="38100">
                <a:moveTo>
                  <a:pt x="0" y="0"/>
                </a:moveTo>
                <a:lnTo>
                  <a:pt x="2686050" y="0"/>
                </a:lnTo>
                <a:lnTo>
                  <a:pt x="26860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333875" y="30980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510088" y="328850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481388" y="3860006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86150" y="4202906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Instruments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490913" y="45267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วิธีการที่ใช้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0300" y="2850356"/>
            <a:ext cx="2686050" cy="2095500"/>
          </a:xfrm>
          <a:custGeom>
            <a:avLst/>
            <a:gdLst/>
            <a:ahLst/>
            <a:cxnLst/>
            <a:rect l="l" t="t" r="r" b="b"/>
            <a:pathLst>
              <a:path w="2686050" h="2095500">
                <a:moveTo>
                  <a:pt x="0" y="0"/>
                </a:moveTo>
                <a:lnTo>
                  <a:pt x="2686050" y="0"/>
                </a:lnTo>
                <a:lnTo>
                  <a:pt x="2686050" y="2019308"/>
                </a:lnTo>
                <a:cubicBezTo>
                  <a:pt x="2686050" y="2061388"/>
                  <a:pt x="2651938" y="2095500"/>
                  <a:pt x="2609858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210300" y="2850356"/>
            <a:ext cx="2686050" cy="38100"/>
          </a:xfrm>
          <a:custGeom>
            <a:avLst/>
            <a:gdLst/>
            <a:ahLst/>
            <a:cxnLst/>
            <a:rect l="l" t="t" r="r" b="b"/>
            <a:pathLst>
              <a:path w="2686050" h="38100">
                <a:moveTo>
                  <a:pt x="0" y="0"/>
                </a:moveTo>
                <a:lnTo>
                  <a:pt x="2686050" y="0"/>
                </a:lnTo>
                <a:lnTo>
                  <a:pt x="26860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248525" y="30980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39025" y="32885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396038" y="3860006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00800" y="4202906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Indicators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05563" y="45267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วัดความสำเร็จ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124950" y="2850356"/>
            <a:ext cx="2686050" cy="2095500"/>
          </a:xfrm>
          <a:custGeom>
            <a:avLst/>
            <a:gdLst/>
            <a:ahLst/>
            <a:cxnLst/>
            <a:rect l="l" t="t" r="r" b="b"/>
            <a:pathLst>
              <a:path w="2686050" h="2095500">
                <a:moveTo>
                  <a:pt x="0" y="0"/>
                </a:moveTo>
                <a:lnTo>
                  <a:pt x="2686050" y="0"/>
                </a:lnTo>
                <a:lnTo>
                  <a:pt x="2686050" y="2019308"/>
                </a:lnTo>
                <a:cubicBezTo>
                  <a:pt x="2686050" y="2061388"/>
                  <a:pt x="2651938" y="2095500"/>
                  <a:pt x="2609858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9124950" y="2850356"/>
            <a:ext cx="2686050" cy="38100"/>
          </a:xfrm>
          <a:custGeom>
            <a:avLst/>
            <a:gdLst/>
            <a:ahLst/>
            <a:cxnLst/>
            <a:rect l="l" t="t" r="r" b="b"/>
            <a:pathLst>
              <a:path w="2686050" h="38100">
                <a:moveTo>
                  <a:pt x="0" y="0"/>
                </a:moveTo>
                <a:lnTo>
                  <a:pt x="2686050" y="0"/>
                </a:lnTo>
                <a:lnTo>
                  <a:pt x="268605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163175" y="30980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10353675" y="32885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42863"/>
                </a:moveTo>
                <a:lnTo>
                  <a:pt x="57150" y="35719"/>
                </a:lnTo>
                <a:cubicBezTo>
                  <a:pt x="57150" y="15984"/>
                  <a:pt x="95548" y="0"/>
                  <a:pt x="142875" y="0"/>
                </a:cubicBezTo>
                <a:cubicBezTo>
                  <a:pt x="190202" y="0"/>
                  <a:pt x="228600" y="15984"/>
                  <a:pt x="228600" y="35719"/>
                </a:cubicBezTo>
                <a:lnTo>
                  <a:pt x="228600" y="42863"/>
                </a:lnTo>
                <a:cubicBezTo>
                  <a:pt x="228600" y="56525"/>
                  <a:pt x="210160" y="68401"/>
                  <a:pt x="183059" y="74429"/>
                </a:cubicBezTo>
                <a:cubicBezTo>
                  <a:pt x="181987" y="73179"/>
                  <a:pt x="180871" y="71973"/>
                  <a:pt x="179755" y="70857"/>
                </a:cubicBezTo>
                <a:cubicBezTo>
                  <a:pt x="172834" y="64026"/>
                  <a:pt x="163904" y="58847"/>
                  <a:pt x="154573" y="55007"/>
                </a:cubicBezTo>
                <a:cubicBezTo>
                  <a:pt x="135865" y="47193"/>
                  <a:pt x="111487" y="42907"/>
                  <a:pt x="85725" y="42907"/>
                </a:cubicBezTo>
                <a:cubicBezTo>
                  <a:pt x="75947" y="42907"/>
                  <a:pt x="66392" y="43532"/>
                  <a:pt x="57239" y="44738"/>
                </a:cubicBezTo>
                <a:cubicBezTo>
                  <a:pt x="57150" y="44157"/>
                  <a:pt x="57150" y="43532"/>
                  <a:pt x="57150" y="42907"/>
                </a:cubicBezTo>
                <a:close/>
                <a:moveTo>
                  <a:pt x="192881" y="157609"/>
                </a:moveTo>
                <a:lnTo>
                  <a:pt x="192881" y="136981"/>
                </a:lnTo>
                <a:cubicBezTo>
                  <a:pt x="199623" y="135240"/>
                  <a:pt x="205963" y="133186"/>
                  <a:pt x="211723" y="130775"/>
                </a:cubicBezTo>
                <a:cubicBezTo>
                  <a:pt x="217616" y="128320"/>
                  <a:pt x="223376" y="125328"/>
                  <a:pt x="228600" y="121712"/>
                </a:cubicBezTo>
                <a:lnTo>
                  <a:pt x="228600" y="128588"/>
                </a:lnTo>
                <a:cubicBezTo>
                  <a:pt x="228600" y="140553"/>
                  <a:pt x="214536" y="151135"/>
                  <a:pt x="192881" y="157609"/>
                </a:cubicBezTo>
                <a:close/>
                <a:moveTo>
                  <a:pt x="192881" y="114746"/>
                </a:moveTo>
                <a:lnTo>
                  <a:pt x="192881" y="100013"/>
                </a:lnTo>
                <a:cubicBezTo>
                  <a:pt x="192881" y="98003"/>
                  <a:pt x="192703" y="96083"/>
                  <a:pt x="192435" y="94208"/>
                </a:cubicBezTo>
                <a:cubicBezTo>
                  <a:pt x="199355" y="92467"/>
                  <a:pt x="205829" y="90368"/>
                  <a:pt x="211723" y="87868"/>
                </a:cubicBezTo>
                <a:cubicBezTo>
                  <a:pt x="217616" y="85368"/>
                  <a:pt x="223376" y="82421"/>
                  <a:pt x="228600" y="78804"/>
                </a:cubicBezTo>
                <a:lnTo>
                  <a:pt x="228600" y="85680"/>
                </a:lnTo>
                <a:cubicBezTo>
                  <a:pt x="228600" y="97646"/>
                  <a:pt x="214536" y="108228"/>
                  <a:pt x="192881" y="114702"/>
                </a:cubicBezTo>
                <a:close/>
                <a:moveTo>
                  <a:pt x="0" y="107156"/>
                </a:moveTo>
                <a:lnTo>
                  <a:pt x="0" y="100013"/>
                </a:lnTo>
                <a:cubicBezTo>
                  <a:pt x="0" y="80278"/>
                  <a:pt x="38398" y="64294"/>
                  <a:pt x="85725" y="64294"/>
                </a:cubicBezTo>
                <a:cubicBezTo>
                  <a:pt x="133052" y="64294"/>
                  <a:pt x="171450" y="80278"/>
                  <a:pt x="171450" y="100013"/>
                </a:cubicBezTo>
                <a:lnTo>
                  <a:pt x="171450" y="107156"/>
                </a:lnTo>
                <a:cubicBezTo>
                  <a:pt x="171450" y="126891"/>
                  <a:pt x="133052" y="142875"/>
                  <a:pt x="85725" y="142875"/>
                </a:cubicBezTo>
                <a:cubicBezTo>
                  <a:pt x="38398" y="142875"/>
                  <a:pt x="0" y="126891"/>
                  <a:pt x="0" y="107156"/>
                </a:cubicBezTo>
                <a:close/>
                <a:moveTo>
                  <a:pt x="171450" y="150019"/>
                </a:moveTo>
                <a:cubicBezTo>
                  <a:pt x="171450" y="169753"/>
                  <a:pt x="133052" y="185738"/>
                  <a:pt x="85725" y="185738"/>
                </a:cubicBezTo>
                <a:cubicBezTo>
                  <a:pt x="38398" y="185738"/>
                  <a:pt x="0" y="169753"/>
                  <a:pt x="0" y="150019"/>
                </a:cubicBezTo>
                <a:lnTo>
                  <a:pt x="0" y="143143"/>
                </a:lnTo>
                <a:cubicBezTo>
                  <a:pt x="5179" y="146759"/>
                  <a:pt x="10939" y="149706"/>
                  <a:pt x="16877" y="152207"/>
                </a:cubicBezTo>
                <a:cubicBezTo>
                  <a:pt x="35585" y="160020"/>
                  <a:pt x="59963" y="164306"/>
                  <a:pt x="85725" y="164306"/>
                </a:cubicBezTo>
                <a:cubicBezTo>
                  <a:pt x="111487" y="164306"/>
                  <a:pt x="135865" y="159975"/>
                  <a:pt x="154573" y="152207"/>
                </a:cubicBezTo>
                <a:cubicBezTo>
                  <a:pt x="160466" y="149751"/>
                  <a:pt x="166226" y="146759"/>
                  <a:pt x="171450" y="143143"/>
                </a:cubicBezTo>
                <a:lnTo>
                  <a:pt x="171450" y="150019"/>
                </a:lnTo>
                <a:close/>
                <a:moveTo>
                  <a:pt x="171450" y="186005"/>
                </a:moveTo>
                <a:lnTo>
                  <a:pt x="171450" y="192881"/>
                </a:lnTo>
                <a:cubicBezTo>
                  <a:pt x="171450" y="212616"/>
                  <a:pt x="133052" y="228600"/>
                  <a:pt x="85725" y="228600"/>
                </a:cubicBezTo>
                <a:cubicBezTo>
                  <a:pt x="38398" y="228600"/>
                  <a:pt x="0" y="212616"/>
                  <a:pt x="0" y="192881"/>
                </a:cubicBezTo>
                <a:lnTo>
                  <a:pt x="0" y="186005"/>
                </a:lnTo>
                <a:cubicBezTo>
                  <a:pt x="5179" y="189622"/>
                  <a:pt x="10939" y="192569"/>
                  <a:pt x="16877" y="195069"/>
                </a:cubicBezTo>
                <a:cubicBezTo>
                  <a:pt x="35585" y="202883"/>
                  <a:pt x="59963" y="207169"/>
                  <a:pt x="85725" y="207169"/>
                </a:cubicBezTo>
                <a:cubicBezTo>
                  <a:pt x="111487" y="207169"/>
                  <a:pt x="135865" y="202838"/>
                  <a:pt x="154573" y="195069"/>
                </a:cubicBezTo>
                <a:cubicBezTo>
                  <a:pt x="160466" y="192613"/>
                  <a:pt x="166226" y="189622"/>
                  <a:pt x="171450" y="18600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10688" y="3860006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กลไกการเงิน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15450" y="4202906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320213" y="45267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แหล่งทุนและงบ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5772150"/>
            <a:ext cx="11410950" cy="704850"/>
          </a:xfrm>
          <a:custGeom>
            <a:avLst/>
            <a:gdLst/>
            <a:ahLst/>
            <a:cxnLst/>
            <a:rect l="l" t="t" r="r" b="b"/>
            <a:pathLst>
              <a:path w="11410950" h="704850">
                <a:moveTo>
                  <a:pt x="0" y="0"/>
                </a:moveTo>
                <a:lnTo>
                  <a:pt x="11334749" y="0"/>
                </a:lnTo>
                <a:cubicBezTo>
                  <a:pt x="11376834" y="0"/>
                  <a:pt x="11410950" y="34116"/>
                  <a:pt x="11410950" y="76201"/>
                </a:cubicBezTo>
                <a:lnTo>
                  <a:pt x="11410950" y="628649"/>
                </a:lnTo>
                <a:cubicBezTo>
                  <a:pt x="11410950" y="670734"/>
                  <a:pt x="11376834" y="704850"/>
                  <a:pt x="11334749" y="704850"/>
                </a:cubicBez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00050" y="5772150"/>
            <a:ext cx="38100" cy="704850"/>
          </a:xfrm>
          <a:custGeom>
            <a:avLst/>
            <a:gdLst/>
            <a:ahLst/>
            <a:cxnLst/>
            <a:rect l="l" t="t" r="r" b="b"/>
            <a:pathLst>
              <a:path w="38100" h="704850">
                <a:moveTo>
                  <a:pt x="0" y="0"/>
                </a:moveTo>
                <a:lnTo>
                  <a:pt x="38100" y="0"/>
                </a:lnTo>
                <a:lnTo>
                  <a:pt x="38100" y="704850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85800" y="604647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95350" y="6000750"/>
            <a:ext cx="10763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 UCS: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เป้าหมาย = สิทธิ 30 บาทรักษาทุกโรค | เครื่องมือ = บัตรทอง | ตัวชี้วัด = การเข้าถึงบริการ | กลไกเงิน = งบประมาณกองทุนหลักประกันสุขภาพ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Context: บริบทเชิงนโยบาย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045494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คือ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ปัจจัยภายนอก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ที่กำหนดทิศทางและขอบเขตของนโยบาย มักวิเคราะห์ผ่านกรอบ </a:t>
            </a:r>
            <a:r>
              <a:rPr lang="en-US" sz="1500" b="1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PEST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659856"/>
            <a:ext cx="5581650" cy="1543050"/>
          </a:xfrm>
          <a:custGeom>
            <a:avLst/>
            <a:gdLst/>
            <a:ahLst/>
            <a:cxnLst/>
            <a:rect l="l" t="t" r="r" b="b"/>
            <a:pathLst>
              <a:path w="5581650" h="1543050">
                <a:moveTo>
                  <a:pt x="0" y="0"/>
                </a:moveTo>
                <a:lnTo>
                  <a:pt x="5505454" y="0"/>
                </a:lnTo>
                <a:cubicBezTo>
                  <a:pt x="5547536" y="0"/>
                  <a:pt x="5581650" y="34114"/>
                  <a:pt x="5581650" y="76196"/>
                </a:cubicBezTo>
                <a:lnTo>
                  <a:pt x="5581650" y="1466854"/>
                </a:lnTo>
                <a:cubicBezTo>
                  <a:pt x="5581650" y="1508936"/>
                  <a:pt x="5547536" y="1543050"/>
                  <a:pt x="5505454" y="1543050"/>
                </a:cubicBez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659856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23900" y="296465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76300" y="311705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576" y="2277"/>
                </a:moveTo>
                <a:cubicBezTo>
                  <a:pt x="111264" y="-759"/>
                  <a:pt x="117336" y="-759"/>
                  <a:pt x="122024" y="2277"/>
                </a:cubicBezTo>
                <a:lnTo>
                  <a:pt x="222037" y="66571"/>
                </a:lnTo>
                <a:cubicBezTo>
                  <a:pt x="227350" y="70009"/>
                  <a:pt x="229806" y="76527"/>
                  <a:pt x="228020" y="82600"/>
                </a:cubicBezTo>
                <a:cubicBezTo>
                  <a:pt x="226234" y="88672"/>
                  <a:pt x="220653" y="92869"/>
                  <a:pt x="214313" y="92869"/>
                </a:cubicBezTo>
                <a:lnTo>
                  <a:pt x="200025" y="92869"/>
                </a:lnTo>
                <a:lnTo>
                  <a:pt x="200025" y="185738"/>
                </a:lnTo>
                <a:lnTo>
                  <a:pt x="222885" y="202883"/>
                </a:lnTo>
                <a:cubicBezTo>
                  <a:pt x="226502" y="205561"/>
                  <a:pt x="228600" y="209803"/>
                  <a:pt x="228600" y="214313"/>
                </a:cubicBezTo>
                <a:cubicBezTo>
                  <a:pt x="228600" y="222215"/>
                  <a:pt x="222215" y="228600"/>
                  <a:pt x="214313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ubicBezTo>
                  <a:pt x="0" y="209803"/>
                  <a:pt x="2098" y="205561"/>
                  <a:pt x="5715" y="202883"/>
                </a:cubicBezTo>
                <a:lnTo>
                  <a:pt x="28575" y="185738"/>
                </a:lnTo>
                <a:lnTo>
                  <a:pt x="28575" y="185738"/>
                </a:lnTo>
                <a:lnTo>
                  <a:pt x="28575" y="92869"/>
                </a:lnTo>
                <a:lnTo>
                  <a:pt x="14288" y="92869"/>
                </a:lnTo>
                <a:cubicBezTo>
                  <a:pt x="7947" y="92869"/>
                  <a:pt x="2366" y="88672"/>
                  <a:pt x="580" y="82600"/>
                </a:cubicBezTo>
                <a:cubicBezTo>
                  <a:pt x="-1206" y="76527"/>
                  <a:pt x="1250" y="69964"/>
                  <a:pt x="6563" y="66571"/>
                </a:cubicBezTo>
                <a:lnTo>
                  <a:pt x="106576" y="2277"/>
                </a:lnTo>
                <a:close/>
                <a:moveTo>
                  <a:pt x="150019" y="92869"/>
                </a:moveTo>
                <a:lnTo>
                  <a:pt x="150019" y="185738"/>
                </a:lnTo>
                <a:lnTo>
                  <a:pt x="178594" y="185738"/>
                </a:lnTo>
                <a:lnTo>
                  <a:pt x="178594" y="92869"/>
                </a:lnTo>
                <a:lnTo>
                  <a:pt x="150019" y="92869"/>
                </a:lnTo>
                <a:close/>
                <a:moveTo>
                  <a:pt x="100013" y="185738"/>
                </a:moveTo>
                <a:lnTo>
                  <a:pt x="128588" y="185738"/>
                </a:lnTo>
                <a:lnTo>
                  <a:pt x="128588" y="92869"/>
                </a:lnTo>
                <a:lnTo>
                  <a:pt x="100013" y="92869"/>
                </a:lnTo>
                <a:lnTo>
                  <a:pt x="100013" y="185738"/>
                </a:lnTo>
                <a:close/>
                <a:moveTo>
                  <a:pt x="50006" y="92869"/>
                </a:moveTo>
                <a:lnTo>
                  <a:pt x="50006" y="185738"/>
                </a:lnTo>
                <a:lnTo>
                  <a:pt x="78581" y="185738"/>
                </a:lnTo>
                <a:lnTo>
                  <a:pt x="78581" y="92869"/>
                </a:lnTo>
                <a:lnTo>
                  <a:pt x="50006" y="9286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409700" y="2964656"/>
            <a:ext cx="93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09700" y="3269340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การเมือง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3900" y="3650456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รัฐบาล พรรคการเมือง อำนาจการตัดสินใจ กฎหมายที่เกี่ยวข้อง การเลือกตั้ง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29350" y="2659856"/>
            <a:ext cx="5581650" cy="1543050"/>
          </a:xfrm>
          <a:custGeom>
            <a:avLst/>
            <a:gdLst/>
            <a:ahLst/>
            <a:cxnLst/>
            <a:rect l="l" t="t" r="r" b="b"/>
            <a:pathLst>
              <a:path w="5581650" h="1543050">
                <a:moveTo>
                  <a:pt x="0" y="0"/>
                </a:moveTo>
                <a:lnTo>
                  <a:pt x="5505454" y="0"/>
                </a:lnTo>
                <a:cubicBezTo>
                  <a:pt x="5547536" y="0"/>
                  <a:pt x="5581650" y="34114"/>
                  <a:pt x="5581650" y="76196"/>
                </a:cubicBezTo>
                <a:lnTo>
                  <a:pt x="5581650" y="1466854"/>
                </a:lnTo>
                <a:cubicBezTo>
                  <a:pt x="5581650" y="1508936"/>
                  <a:pt x="5547536" y="1543050"/>
                  <a:pt x="5505454" y="1543050"/>
                </a:cubicBez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229350" y="2659856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553200" y="296465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705600" y="311705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239000" y="2964656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39000" y="326934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เศรษฐกิจ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53200" y="3650456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 งบประมาณ ภาวะเศรษฐกิจ การค้าระหว่างประเทศ การลงทุน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4431506"/>
            <a:ext cx="5581650" cy="1543050"/>
          </a:xfrm>
          <a:custGeom>
            <a:avLst/>
            <a:gdLst/>
            <a:ahLst/>
            <a:cxnLst/>
            <a:rect l="l" t="t" r="r" b="b"/>
            <a:pathLst>
              <a:path w="5581650" h="1543050">
                <a:moveTo>
                  <a:pt x="0" y="0"/>
                </a:moveTo>
                <a:lnTo>
                  <a:pt x="5505454" y="0"/>
                </a:lnTo>
                <a:cubicBezTo>
                  <a:pt x="5547536" y="0"/>
                  <a:pt x="5581650" y="34114"/>
                  <a:pt x="5581650" y="76196"/>
                </a:cubicBezTo>
                <a:lnTo>
                  <a:pt x="5581650" y="1466854"/>
                </a:lnTo>
                <a:cubicBezTo>
                  <a:pt x="5581650" y="1508936"/>
                  <a:pt x="5547536" y="1543050"/>
                  <a:pt x="5505454" y="1543050"/>
                </a:cubicBez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00050" y="4431506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23900" y="473630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47725" y="4888706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409700" y="4736306"/>
            <a:ext cx="742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09700" y="504099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สังคม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3900" y="5422106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ประชากร วัฒนธรรม ความเหลื่อมล้ำ การศึกษา ค่านิยมสังคม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29350" y="4431506"/>
            <a:ext cx="5581650" cy="1543050"/>
          </a:xfrm>
          <a:custGeom>
            <a:avLst/>
            <a:gdLst/>
            <a:ahLst/>
            <a:cxnLst/>
            <a:rect l="l" t="t" r="r" b="b"/>
            <a:pathLst>
              <a:path w="5581650" h="1543050">
                <a:moveTo>
                  <a:pt x="0" y="0"/>
                </a:moveTo>
                <a:lnTo>
                  <a:pt x="5505454" y="0"/>
                </a:lnTo>
                <a:cubicBezTo>
                  <a:pt x="5547536" y="0"/>
                  <a:pt x="5581650" y="34114"/>
                  <a:pt x="5581650" y="76196"/>
                </a:cubicBezTo>
                <a:lnTo>
                  <a:pt x="5581650" y="1466854"/>
                </a:lnTo>
                <a:cubicBezTo>
                  <a:pt x="5581650" y="1508936"/>
                  <a:pt x="5547536" y="1543050"/>
                  <a:pt x="5505454" y="1543050"/>
                </a:cubicBez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229350" y="4431506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553200" y="473630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705600" y="48887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239000" y="4736306"/>
            <a:ext cx="1571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Technological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239000" y="5040990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เทคโนโลยี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53200" y="5422106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นวัตกรรม ดิจิทัล AI โครงสร้างพื้นฐาน การเข้าถึงเทคโนโลยี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Process: กระบวนการนโยบาย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53126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คือ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ขั้นตอนการเคลื่อนผ่าน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ของนโยบายตั้งแต่เริ่มต้นจนถึงสิ้นสุด เป็นกระบวนการวนรอบที่ไม่มีจุดสิ้นสุด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4021931"/>
            <a:ext cx="11430000" cy="19050"/>
          </a:xfrm>
          <a:custGeom>
            <a:avLst/>
            <a:gdLst/>
            <a:ahLst/>
            <a:cxnLst/>
            <a:rect l="l" t="t" r="r" b="b"/>
            <a:pathLst>
              <a:path w="11430000" h="19050">
                <a:moveTo>
                  <a:pt x="0" y="0"/>
                </a:moveTo>
                <a:lnTo>
                  <a:pt x="11430000" y="0"/>
                </a:lnTo>
                <a:lnTo>
                  <a:pt x="11430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3164681"/>
            <a:ext cx="2162175" cy="1752600"/>
          </a:xfrm>
          <a:custGeom>
            <a:avLst/>
            <a:gdLst/>
            <a:ahLst/>
            <a:cxnLst/>
            <a:rect l="l" t="t" r="r" b="b"/>
            <a:pathLst>
              <a:path w="2162175" h="1752600">
                <a:moveTo>
                  <a:pt x="0" y="0"/>
                </a:moveTo>
                <a:lnTo>
                  <a:pt x="2162175" y="0"/>
                </a:lnTo>
                <a:lnTo>
                  <a:pt x="2162175" y="1676397"/>
                </a:lnTo>
                <a:cubicBezTo>
                  <a:pt x="2162175" y="1718483"/>
                  <a:pt x="2128058" y="1752600"/>
                  <a:pt x="208597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81000" y="31646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234440" y="29551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91578" y="2955131"/>
            <a:ext cx="542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58265" y="3526631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3794" y="17859"/>
                </a:moveTo>
                <a:lnTo>
                  <a:pt x="178594" y="17859"/>
                </a:lnTo>
                <a:cubicBezTo>
                  <a:pt x="198295" y="17859"/>
                  <a:pt x="214313" y="33877"/>
                  <a:pt x="214313" y="53578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53578"/>
                </a:lnTo>
                <a:cubicBezTo>
                  <a:pt x="0" y="33877"/>
                  <a:pt x="16018" y="17859"/>
                  <a:pt x="35719" y="17859"/>
                </a:cubicBezTo>
                <a:lnTo>
                  <a:pt x="40518" y="17859"/>
                </a:lnTo>
                <a:cubicBezTo>
                  <a:pt x="46658" y="7200"/>
                  <a:pt x="58210" y="0"/>
                  <a:pt x="71438" y="0"/>
                </a:cubicBezTo>
                <a:lnTo>
                  <a:pt x="142875" y="0"/>
                </a:lnTo>
                <a:cubicBezTo>
                  <a:pt x="156102" y="0"/>
                  <a:pt x="167655" y="7200"/>
                  <a:pt x="173794" y="17859"/>
                </a:cubicBezTo>
                <a:close/>
                <a:moveTo>
                  <a:pt x="138410" y="62508"/>
                </a:moveTo>
                <a:cubicBezTo>
                  <a:pt x="145833" y="62508"/>
                  <a:pt x="151805" y="56536"/>
                  <a:pt x="151805" y="49113"/>
                </a:cubicBezTo>
                <a:cubicBezTo>
                  <a:pt x="151805" y="41690"/>
                  <a:pt x="145833" y="35719"/>
                  <a:pt x="138410" y="35719"/>
                </a:cubicBezTo>
                <a:lnTo>
                  <a:pt x="75902" y="35719"/>
                </a:lnTo>
                <a:cubicBezTo>
                  <a:pt x="68480" y="35719"/>
                  <a:pt x="62508" y="41690"/>
                  <a:pt x="62508" y="49113"/>
                </a:cubicBezTo>
                <a:cubicBezTo>
                  <a:pt x="62508" y="56536"/>
                  <a:pt x="68480" y="62508"/>
                  <a:pt x="75902" y="62508"/>
                </a:cubicBezTo>
                <a:lnTo>
                  <a:pt x="138410" y="62508"/>
                </a:lnTo>
                <a:close/>
                <a:moveTo>
                  <a:pt x="71438" y="142875"/>
                </a:moveTo>
                <a:cubicBezTo>
                  <a:pt x="71438" y="133018"/>
                  <a:pt x="63435" y="125016"/>
                  <a:pt x="53578" y="125016"/>
                </a:cubicBezTo>
                <a:cubicBezTo>
                  <a:pt x="43721" y="125016"/>
                  <a:pt x="35719" y="133018"/>
                  <a:pt x="35719" y="142875"/>
                </a:cubicBezTo>
                <a:cubicBezTo>
                  <a:pt x="35719" y="152732"/>
                  <a:pt x="43721" y="160734"/>
                  <a:pt x="53578" y="160734"/>
                </a:cubicBezTo>
                <a:cubicBezTo>
                  <a:pt x="63435" y="160734"/>
                  <a:pt x="71438" y="152732"/>
                  <a:pt x="71438" y="142875"/>
                </a:cubicBezTo>
                <a:close/>
                <a:moveTo>
                  <a:pt x="89297" y="142875"/>
                </a:moveTo>
                <a:cubicBezTo>
                  <a:pt x="89297" y="150298"/>
                  <a:pt x="95269" y="156270"/>
                  <a:pt x="102691" y="156270"/>
                </a:cubicBezTo>
                <a:lnTo>
                  <a:pt x="165199" y="156270"/>
                </a:lnTo>
                <a:cubicBezTo>
                  <a:pt x="172622" y="156270"/>
                  <a:pt x="178594" y="150298"/>
                  <a:pt x="178594" y="142875"/>
                </a:cubicBezTo>
                <a:cubicBezTo>
                  <a:pt x="178594" y="135452"/>
                  <a:pt x="172622" y="129480"/>
                  <a:pt x="165199" y="129480"/>
                </a:cubicBezTo>
                <a:lnTo>
                  <a:pt x="102691" y="129480"/>
                </a:lnTo>
                <a:cubicBezTo>
                  <a:pt x="95269" y="129480"/>
                  <a:pt x="89297" y="135452"/>
                  <a:pt x="89297" y="142875"/>
                </a:cubicBezTo>
                <a:close/>
                <a:moveTo>
                  <a:pt x="89297" y="214313"/>
                </a:moveTo>
                <a:cubicBezTo>
                  <a:pt x="89297" y="221735"/>
                  <a:pt x="95269" y="227707"/>
                  <a:pt x="102691" y="227707"/>
                </a:cubicBezTo>
                <a:lnTo>
                  <a:pt x="165199" y="227707"/>
                </a:lnTo>
                <a:cubicBezTo>
                  <a:pt x="172622" y="227707"/>
                  <a:pt x="178594" y="221735"/>
                  <a:pt x="178594" y="214313"/>
                </a:cubicBezTo>
                <a:cubicBezTo>
                  <a:pt x="178594" y="206890"/>
                  <a:pt x="172622" y="200918"/>
                  <a:pt x="165199" y="200918"/>
                </a:cubicBezTo>
                <a:lnTo>
                  <a:pt x="102691" y="200918"/>
                </a:lnTo>
                <a:cubicBezTo>
                  <a:pt x="95269" y="200918"/>
                  <a:pt x="89297" y="206890"/>
                  <a:pt x="89297" y="214313"/>
                </a:cubicBezTo>
                <a:close/>
                <a:moveTo>
                  <a:pt x="53578" y="232172"/>
                </a:moveTo>
                <a:cubicBezTo>
                  <a:pt x="63435" y="232172"/>
                  <a:pt x="71438" y="224169"/>
                  <a:pt x="71438" y="214313"/>
                </a:cubicBezTo>
                <a:cubicBezTo>
                  <a:pt x="71438" y="204456"/>
                  <a:pt x="63435" y="196453"/>
                  <a:pt x="53578" y="196453"/>
                </a:cubicBezTo>
                <a:cubicBezTo>
                  <a:pt x="43721" y="196453"/>
                  <a:pt x="35719" y="204456"/>
                  <a:pt x="35719" y="214313"/>
                </a:cubicBezTo>
                <a:cubicBezTo>
                  <a:pt x="35719" y="224169"/>
                  <a:pt x="43721" y="232172"/>
                  <a:pt x="53578" y="23217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28638" y="392668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 Setting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3400" y="4231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ตั้งวาระ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8163" y="4536281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 → วาระ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97480" y="3164681"/>
            <a:ext cx="2162175" cy="1752600"/>
          </a:xfrm>
          <a:custGeom>
            <a:avLst/>
            <a:gdLst/>
            <a:ahLst/>
            <a:cxnLst/>
            <a:rect l="l" t="t" r="r" b="b"/>
            <a:pathLst>
              <a:path w="2162175" h="1752600">
                <a:moveTo>
                  <a:pt x="0" y="0"/>
                </a:moveTo>
                <a:lnTo>
                  <a:pt x="2162175" y="0"/>
                </a:lnTo>
                <a:lnTo>
                  <a:pt x="2162175" y="1676397"/>
                </a:lnTo>
                <a:cubicBezTo>
                  <a:pt x="2162175" y="1718483"/>
                  <a:pt x="2128058" y="1752600"/>
                  <a:pt x="208597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2697480" y="31646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550920" y="29551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508058" y="2955131"/>
            <a:ext cx="542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639026" y="352663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5475" y="0"/>
                </a:moveTo>
                <a:cubicBezTo>
                  <a:pt x="236190" y="0"/>
                  <a:pt x="246459" y="4242"/>
                  <a:pt x="253994" y="11832"/>
                </a:cubicBezTo>
                <a:lnTo>
                  <a:pt x="273918" y="31756"/>
                </a:lnTo>
                <a:cubicBezTo>
                  <a:pt x="281508" y="39291"/>
                  <a:pt x="285750" y="49560"/>
                  <a:pt x="285750" y="60275"/>
                </a:cubicBezTo>
                <a:cubicBezTo>
                  <a:pt x="285750" y="70991"/>
                  <a:pt x="281508" y="81260"/>
                  <a:pt x="273918" y="88795"/>
                </a:cubicBezTo>
                <a:lnTo>
                  <a:pt x="248859" y="113854"/>
                </a:lnTo>
                <a:lnTo>
                  <a:pt x="171896" y="36891"/>
                </a:lnTo>
                <a:lnTo>
                  <a:pt x="196955" y="11832"/>
                </a:lnTo>
                <a:cubicBezTo>
                  <a:pt x="204490" y="4242"/>
                  <a:pt x="214759" y="0"/>
                  <a:pt x="225475" y="0"/>
                </a:cubicBezTo>
                <a:close/>
                <a:moveTo>
                  <a:pt x="32872" y="175859"/>
                </a:moveTo>
                <a:lnTo>
                  <a:pt x="152977" y="55811"/>
                </a:lnTo>
                <a:lnTo>
                  <a:pt x="229939" y="132773"/>
                </a:lnTo>
                <a:lnTo>
                  <a:pt x="109891" y="252878"/>
                </a:lnTo>
                <a:cubicBezTo>
                  <a:pt x="103919" y="258849"/>
                  <a:pt x="96441" y="263203"/>
                  <a:pt x="88292" y="265491"/>
                </a:cubicBezTo>
                <a:lnTo>
                  <a:pt x="16966" y="285248"/>
                </a:lnTo>
                <a:cubicBezTo>
                  <a:pt x="12334" y="286531"/>
                  <a:pt x="7311" y="285248"/>
                  <a:pt x="3907" y="281787"/>
                </a:cubicBezTo>
                <a:cubicBezTo>
                  <a:pt x="502" y="278327"/>
                  <a:pt x="-837" y="273360"/>
                  <a:pt x="446" y="268728"/>
                </a:cubicBezTo>
                <a:lnTo>
                  <a:pt x="20315" y="197458"/>
                </a:lnTo>
                <a:cubicBezTo>
                  <a:pt x="22603" y="189309"/>
                  <a:pt x="26901" y="181887"/>
                  <a:pt x="32928" y="175859"/>
                </a:cubicBezTo>
                <a:close/>
                <a:moveTo>
                  <a:pt x="125797" y="45095"/>
                </a:moveTo>
                <a:lnTo>
                  <a:pt x="45095" y="125797"/>
                </a:lnTo>
                <a:lnTo>
                  <a:pt x="6530" y="87232"/>
                </a:lnTo>
                <a:cubicBezTo>
                  <a:pt x="-2177" y="78525"/>
                  <a:pt x="-2177" y="64405"/>
                  <a:pt x="6530" y="55643"/>
                </a:cubicBezTo>
                <a:lnTo>
                  <a:pt x="55643" y="6530"/>
                </a:lnTo>
                <a:cubicBezTo>
                  <a:pt x="64350" y="-2177"/>
                  <a:pt x="78470" y="-2177"/>
                  <a:pt x="87232" y="6530"/>
                </a:cubicBezTo>
                <a:lnTo>
                  <a:pt x="90525" y="9823"/>
                </a:lnTo>
                <a:lnTo>
                  <a:pt x="59103" y="41244"/>
                </a:lnTo>
                <a:cubicBezTo>
                  <a:pt x="54750" y="45597"/>
                  <a:pt x="54750" y="52685"/>
                  <a:pt x="59103" y="57038"/>
                </a:cubicBezTo>
                <a:cubicBezTo>
                  <a:pt x="63457" y="61392"/>
                  <a:pt x="70545" y="61392"/>
                  <a:pt x="74898" y="57038"/>
                </a:cubicBezTo>
                <a:lnTo>
                  <a:pt x="106319" y="25617"/>
                </a:lnTo>
                <a:lnTo>
                  <a:pt x="125797" y="45095"/>
                </a:lnTo>
                <a:close/>
                <a:moveTo>
                  <a:pt x="240655" y="159953"/>
                </a:moveTo>
                <a:lnTo>
                  <a:pt x="260133" y="179431"/>
                </a:lnTo>
                <a:lnTo>
                  <a:pt x="228712" y="210852"/>
                </a:lnTo>
                <a:cubicBezTo>
                  <a:pt x="224358" y="215205"/>
                  <a:pt x="224358" y="222293"/>
                  <a:pt x="228712" y="226647"/>
                </a:cubicBezTo>
                <a:cubicBezTo>
                  <a:pt x="233065" y="231000"/>
                  <a:pt x="240153" y="231000"/>
                  <a:pt x="244506" y="226647"/>
                </a:cubicBezTo>
                <a:lnTo>
                  <a:pt x="275927" y="195225"/>
                </a:lnTo>
                <a:lnTo>
                  <a:pt x="279220" y="198518"/>
                </a:lnTo>
                <a:cubicBezTo>
                  <a:pt x="287927" y="207225"/>
                  <a:pt x="287927" y="221345"/>
                  <a:pt x="279220" y="230107"/>
                </a:cubicBezTo>
                <a:lnTo>
                  <a:pt x="230107" y="279220"/>
                </a:lnTo>
                <a:cubicBezTo>
                  <a:pt x="221400" y="287927"/>
                  <a:pt x="207280" y="287927"/>
                  <a:pt x="198518" y="279220"/>
                </a:cubicBezTo>
                <a:lnTo>
                  <a:pt x="159953" y="240655"/>
                </a:lnTo>
                <a:lnTo>
                  <a:pt x="240655" y="159953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845118" y="392668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49880" y="4231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ออกแบบ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54643" y="4536281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ร่างทางเลือก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13960" y="3164681"/>
            <a:ext cx="2162175" cy="1752600"/>
          </a:xfrm>
          <a:custGeom>
            <a:avLst/>
            <a:gdLst/>
            <a:ahLst/>
            <a:cxnLst/>
            <a:rect l="l" t="t" r="r" b="b"/>
            <a:pathLst>
              <a:path w="2162175" h="1752600">
                <a:moveTo>
                  <a:pt x="0" y="0"/>
                </a:moveTo>
                <a:lnTo>
                  <a:pt x="2162175" y="0"/>
                </a:lnTo>
                <a:lnTo>
                  <a:pt x="2162175" y="1676397"/>
                </a:lnTo>
                <a:cubicBezTo>
                  <a:pt x="2162175" y="1718483"/>
                  <a:pt x="2128058" y="1752600"/>
                  <a:pt x="208597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013960" y="31646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867400" y="29551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824538" y="2955131"/>
            <a:ext cx="542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37647" y="3526631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94655" y="85613"/>
                </a:moveTo>
                <a:lnTo>
                  <a:pt x="84218" y="75177"/>
                </a:lnTo>
                <a:cubicBezTo>
                  <a:pt x="77242" y="68200"/>
                  <a:pt x="77242" y="56871"/>
                  <a:pt x="84218" y="49895"/>
                </a:cubicBezTo>
                <a:lnTo>
                  <a:pt x="148233" y="-14176"/>
                </a:lnTo>
                <a:cubicBezTo>
                  <a:pt x="155209" y="-21152"/>
                  <a:pt x="166539" y="-21152"/>
                  <a:pt x="173515" y="-14176"/>
                </a:cubicBezTo>
                <a:lnTo>
                  <a:pt x="183952" y="-3683"/>
                </a:lnTo>
                <a:cubicBezTo>
                  <a:pt x="190928" y="3293"/>
                  <a:pt x="190928" y="14622"/>
                  <a:pt x="183952" y="21599"/>
                </a:cubicBezTo>
                <a:lnTo>
                  <a:pt x="119937" y="85613"/>
                </a:lnTo>
                <a:cubicBezTo>
                  <a:pt x="112961" y="92590"/>
                  <a:pt x="101631" y="92590"/>
                  <a:pt x="94655" y="85613"/>
                </a:cubicBezTo>
                <a:close/>
                <a:moveTo>
                  <a:pt x="154037" y="118151"/>
                </a:moveTo>
                <a:lnTo>
                  <a:pt x="136513" y="100626"/>
                </a:lnTo>
                <a:lnTo>
                  <a:pt x="199020" y="38119"/>
                </a:lnTo>
                <a:lnTo>
                  <a:pt x="265658" y="104756"/>
                </a:lnTo>
                <a:lnTo>
                  <a:pt x="203150" y="167264"/>
                </a:lnTo>
                <a:lnTo>
                  <a:pt x="185626" y="149740"/>
                </a:lnTo>
                <a:lnTo>
                  <a:pt x="56145" y="279220"/>
                </a:lnTo>
                <a:cubicBezTo>
                  <a:pt x="47439" y="287927"/>
                  <a:pt x="33319" y="287927"/>
                  <a:pt x="24557" y="279220"/>
                </a:cubicBezTo>
                <a:cubicBezTo>
                  <a:pt x="15794" y="270514"/>
                  <a:pt x="15850" y="256394"/>
                  <a:pt x="24557" y="247631"/>
                </a:cubicBezTo>
                <a:lnTo>
                  <a:pt x="154037" y="118151"/>
                </a:lnTo>
                <a:close/>
                <a:moveTo>
                  <a:pt x="218163" y="209066"/>
                </a:moveTo>
                <a:cubicBezTo>
                  <a:pt x="211187" y="202090"/>
                  <a:pt x="211187" y="190760"/>
                  <a:pt x="218163" y="183784"/>
                </a:cubicBezTo>
                <a:lnTo>
                  <a:pt x="282178" y="119769"/>
                </a:lnTo>
                <a:cubicBezTo>
                  <a:pt x="289154" y="112793"/>
                  <a:pt x="300484" y="112793"/>
                  <a:pt x="307460" y="119769"/>
                </a:cubicBezTo>
                <a:lnTo>
                  <a:pt x="317897" y="130206"/>
                </a:lnTo>
                <a:cubicBezTo>
                  <a:pt x="324873" y="137182"/>
                  <a:pt x="324873" y="148512"/>
                  <a:pt x="317897" y="155488"/>
                </a:cubicBezTo>
                <a:lnTo>
                  <a:pt x="253882" y="219559"/>
                </a:lnTo>
                <a:cubicBezTo>
                  <a:pt x="246906" y="226535"/>
                  <a:pt x="235576" y="226535"/>
                  <a:pt x="228600" y="219559"/>
                </a:cubicBezTo>
                <a:lnTo>
                  <a:pt x="218163" y="2091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161598" y="392668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66360" y="4231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ตัดสินใจ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71123" y="4536281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อนุมัติ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30440" y="3164681"/>
            <a:ext cx="2162175" cy="1752600"/>
          </a:xfrm>
          <a:custGeom>
            <a:avLst/>
            <a:gdLst/>
            <a:ahLst/>
            <a:cxnLst/>
            <a:rect l="l" t="t" r="r" b="b"/>
            <a:pathLst>
              <a:path w="2162175" h="1752600">
                <a:moveTo>
                  <a:pt x="0" y="0"/>
                </a:moveTo>
                <a:lnTo>
                  <a:pt x="2162175" y="0"/>
                </a:lnTo>
                <a:lnTo>
                  <a:pt x="2162175" y="1676397"/>
                </a:lnTo>
                <a:cubicBezTo>
                  <a:pt x="2162175" y="1718483"/>
                  <a:pt x="2128058" y="1752600"/>
                  <a:pt x="208597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330440" y="31646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83880" y="29551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141018" y="2955131"/>
            <a:ext cx="542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36268" y="3526631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478078" y="392668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482840" y="4231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นำไปใช้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87603" y="4536281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ปฏิบัติจริง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46920" y="3164681"/>
            <a:ext cx="2162175" cy="1752600"/>
          </a:xfrm>
          <a:custGeom>
            <a:avLst/>
            <a:gdLst/>
            <a:ahLst/>
            <a:cxnLst/>
            <a:rect l="l" t="t" r="r" b="b"/>
            <a:pathLst>
              <a:path w="2162175" h="1752600">
                <a:moveTo>
                  <a:pt x="0" y="0"/>
                </a:moveTo>
                <a:lnTo>
                  <a:pt x="2162175" y="0"/>
                </a:lnTo>
                <a:lnTo>
                  <a:pt x="2162175" y="1676397"/>
                </a:lnTo>
                <a:cubicBezTo>
                  <a:pt x="2162175" y="1718483"/>
                  <a:pt x="2128058" y="1752600"/>
                  <a:pt x="208597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9646920" y="31646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10500360" y="29551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10457498" y="2955131"/>
            <a:ext cx="542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570607" y="3526631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85973" y="133945"/>
                </a:moveTo>
                <a:lnTo>
                  <a:pt x="187747" y="133945"/>
                </a:lnTo>
                <a:cubicBezTo>
                  <a:pt x="177868" y="133945"/>
                  <a:pt x="169887" y="125964"/>
                  <a:pt x="169887" y="116086"/>
                </a:cubicBezTo>
                <a:lnTo>
                  <a:pt x="169887" y="17859"/>
                </a:lnTo>
                <a:cubicBezTo>
                  <a:pt x="169887" y="7981"/>
                  <a:pt x="177924" y="-112"/>
                  <a:pt x="187691" y="1172"/>
                </a:cubicBezTo>
                <a:cubicBezTo>
                  <a:pt x="247408" y="9097"/>
                  <a:pt x="294735" y="56424"/>
                  <a:pt x="302661" y="116142"/>
                </a:cubicBezTo>
                <a:cubicBezTo>
                  <a:pt x="303944" y="125909"/>
                  <a:pt x="295852" y="133945"/>
                  <a:pt x="285973" y="133945"/>
                </a:cubicBezTo>
                <a:close/>
                <a:moveTo>
                  <a:pt x="124234" y="20762"/>
                </a:moveTo>
                <a:cubicBezTo>
                  <a:pt x="134336" y="18641"/>
                  <a:pt x="143098" y="26901"/>
                  <a:pt x="143098" y="37226"/>
                </a:cubicBezTo>
                <a:lnTo>
                  <a:pt x="143098" y="147340"/>
                </a:lnTo>
                <a:cubicBezTo>
                  <a:pt x="143098" y="150465"/>
                  <a:pt x="144214" y="153479"/>
                  <a:pt x="146168" y="155879"/>
                </a:cubicBezTo>
                <a:lnTo>
                  <a:pt x="219894" y="244841"/>
                </a:lnTo>
                <a:cubicBezTo>
                  <a:pt x="226423" y="252710"/>
                  <a:pt x="225028" y="264598"/>
                  <a:pt x="216043" y="269453"/>
                </a:cubicBezTo>
                <a:cubicBezTo>
                  <a:pt x="197011" y="279834"/>
                  <a:pt x="175189" y="285750"/>
                  <a:pt x="152028" y="285750"/>
                </a:cubicBezTo>
                <a:cubicBezTo>
                  <a:pt x="78079" y="285750"/>
                  <a:pt x="18083" y="225754"/>
                  <a:pt x="18083" y="151805"/>
                </a:cubicBezTo>
                <a:cubicBezTo>
                  <a:pt x="18083" y="87344"/>
                  <a:pt x="63568" y="33542"/>
                  <a:pt x="124234" y="20762"/>
                </a:cubicBezTo>
                <a:close/>
                <a:moveTo>
                  <a:pt x="266663" y="160734"/>
                </a:moveTo>
                <a:lnTo>
                  <a:pt x="302382" y="160734"/>
                </a:lnTo>
                <a:cubicBezTo>
                  <a:pt x="312706" y="160734"/>
                  <a:pt x="320966" y="169497"/>
                  <a:pt x="318846" y="179598"/>
                </a:cubicBezTo>
                <a:cubicBezTo>
                  <a:pt x="313153" y="206611"/>
                  <a:pt x="299312" y="230609"/>
                  <a:pt x="280002" y="248915"/>
                </a:cubicBezTo>
                <a:cubicBezTo>
                  <a:pt x="273137" y="255445"/>
                  <a:pt x="262365" y="254050"/>
                  <a:pt x="256338" y="246738"/>
                </a:cubicBezTo>
                <a:lnTo>
                  <a:pt x="209234" y="189979"/>
                </a:lnTo>
                <a:cubicBezTo>
                  <a:pt x="199579" y="178315"/>
                  <a:pt x="207894" y="160734"/>
                  <a:pt x="222963" y="160734"/>
                </a:cubicBezTo>
                <a:lnTo>
                  <a:pt x="266607" y="16073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794558" y="392668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799320" y="423148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ประเมิน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804083" y="4536281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ปรับปรุง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558189" y="52411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4929664" y="522208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กระบวนการวนรอบ (Iterative Process)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TRIANGLE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Actors: ผู้มีส่วนได้ส่วนเสีย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074069"/>
            <a:ext cx="11525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Actors คือ </a:t>
            </a: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บุคคลหรือองค์กร</a:t>
            </a:r>
            <a:r>
              <a:rPr lang="en-US" sz="15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ที่มีบทบาทในการกำหนด ผลักดัน หรือได้รับผลกระทบจากนโยบาย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707481"/>
            <a:ext cx="2162175" cy="2381250"/>
          </a:xfrm>
          <a:custGeom>
            <a:avLst/>
            <a:gdLst/>
            <a:ahLst/>
            <a:cxnLst/>
            <a:rect l="l" t="t" r="r" b="b"/>
            <a:pathLst>
              <a:path w="2162175" h="2381250">
                <a:moveTo>
                  <a:pt x="0" y="0"/>
                </a:moveTo>
                <a:lnTo>
                  <a:pt x="2162175" y="0"/>
                </a:lnTo>
                <a:lnTo>
                  <a:pt x="2162175" y="2305055"/>
                </a:lnTo>
                <a:cubicBezTo>
                  <a:pt x="2162175" y="2347136"/>
                  <a:pt x="2128061" y="2381250"/>
                  <a:pt x="2085980" y="2381250"/>
                </a:cubicBezTo>
                <a:lnTo>
                  <a:pt x="76195" y="2381250"/>
                </a:lnTo>
                <a:cubicBezTo>
                  <a:pt x="34114" y="2381250"/>
                  <a:pt x="0" y="2347136"/>
                  <a:pt x="0" y="23050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27074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158240" y="29170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348740" y="31075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576" y="2277"/>
                </a:moveTo>
                <a:cubicBezTo>
                  <a:pt x="111264" y="-759"/>
                  <a:pt x="117336" y="-759"/>
                  <a:pt x="122024" y="2277"/>
                </a:cubicBezTo>
                <a:lnTo>
                  <a:pt x="222037" y="66571"/>
                </a:lnTo>
                <a:cubicBezTo>
                  <a:pt x="227350" y="70009"/>
                  <a:pt x="229806" y="76527"/>
                  <a:pt x="228020" y="82600"/>
                </a:cubicBezTo>
                <a:cubicBezTo>
                  <a:pt x="226234" y="88672"/>
                  <a:pt x="220653" y="92869"/>
                  <a:pt x="214313" y="92869"/>
                </a:cubicBezTo>
                <a:lnTo>
                  <a:pt x="200025" y="92869"/>
                </a:lnTo>
                <a:lnTo>
                  <a:pt x="200025" y="185738"/>
                </a:lnTo>
                <a:lnTo>
                  <a:pt x="222885" y="202883"/>
                </a:lnTo>
                <a:cubicBezTo>
                  <a:pt x="226502" y="205561"/>
                  <a:pt x="228600" y="209803"/>
                  <a:pt x="228600" y="214313"/>
                </a:cubicBezTo>
                <a:cubicBezTo>
                  <a:pt x="228600" y="222215"/>
                  <a:pt x="222215" y="228600"/>
                  <a:pt x="214313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ubicBezTo>
                  <a:pt x="0" y="209803"/>
                  <a:pt x="2098" y="205561"/>
                  <a:pt x="5715" y="202883"/>
                </a:cubicBezTo>
                <a:lnTo>
                  <a:pt x="28575" y="185738"/>
                </a:lnTo>
                <a:lnTo>
                  <a:pt x="28575" y="185738"/>
                </a:lnTo>
                <a:lnTo>
                  <a:pt x="28575" y="92869"/>
                </a:lnTo>
                <a:lnTo>
                  <a:pt x="14288" y="92869"/>
                </a:lnTo>
                <a:cubicBezTo>
                  <a:pt x="7947" y="92869"/>
                  <a:pt x="2366" y="88672"/>
                  <a:pt x="580" y="82600"/>
                </a:cubicBezTo>
                <a:cubicBezTo>
                  <a:pt x="-1206" y="76527"/>
                  <a:pt x="1250" y="69964"/>
                  <a:pt x="6563" y="66571"/>
                </a:cubicBezTo>
                <a:lnTo>
                  <a:pt x="106576" y="2277"/>
                </a:lnTo>
                <a:close/>
                <a:moveTo>
                  <a:pt x="150019" y="92869"/>
                </a:moveTo>
                <a:lnTo>
                  <a:pt x="150019" y="185738"/>
                </a:lnTo>
                <a:lnTo>
                  <a:pt x="178594" y="185738"/>
                </a:lnTo>
                <a:lnTo>
                  <a:pt x="178594" y="92869"/>
                </a:lnTo>
                <a:lnTo>
                  <a:pt x="150019" y="92869"/>
                </a:lnTo>
                <a:close/>
                <a:moveTo>
                  <a:pt x="100013" y="185738"/>
                </a:moveTo>
                <a:lnTo>
                  <a:pt x="128588" y="185738"/>
                </a:lnTo>
                <a:lnTo>
                  <a:pt x="128588" y="92869"/>
                </a:lnTo>
                <a:lnTo>
                  <a:pt x="100013" y="92869"/>
                </a:lnTo>
                <a:lnTo>
                  <a:pt x="100013" y="185738"/>
                </a:lnTo>
                <a:close/>
                <a:moveTo>
                  <a:pt x="50006" y="92869"/>
                </a:moveTo>
                <a:lnTo>
                  <a:pt x="50006" y="185738"/>
                </a:lnTo>
                <a:lnTo>
                  <a:pt x="78581" y="185738"/>
                </a:lnTo>
                <a:lnTo>
                  <a:pt x="78581" y="92869"/>
                </a:lnTo>
                <a:lnTo>
                  <a:pt x="50006" y="9286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8638" y="367903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402193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รัฐ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8163" y="4326731"/>
            <a:ext cx="1847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รัฐบาล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หน่วยงาน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ข้าราชการ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697480" y="2707481"/>
            <a:ext cx="2162175" cy="2381250"/>
          </a:xfrm>
          <a:custGeom>
            <a:avLst/>
            <a:gdLst/>
            <a:ahLst/>
            <a:cxnLst/>
            <a:rect l="l" t="t" r="r" b="b"/>
            <a:pathLst>
              <a:path w="2162175" h="2381250">
                <a:moveTo>
                  <a:pt x="0" y="0"/>
                </a:moveTo>
                <a:lnTo>
                  <a:pt x="2162175" y="0"/>
                </a:lnTo>
                <a:lnTo>
                  <a:pt x="2162175" y="2305055"/>
                </a:lnTo>
                <a:cubicBezTo>
                  <a:pt x="2162175" y="2347136"/>
                  <a:pt x="2128061" y="2381250"/>
                  <a:pt x="2085980" y="2381250"/>
                </a:cubicBezTo>
                <a:lnTo>
                  <a:pt x="76195" y="2381250"/>
                </a:lnTo>
                <a:cubicBezTo>
                  <a:pt x="34114" y="2381250"/>
                  <a:pt x="0" y="2347136"/>
                  <a:pt x="0" y="23050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697480" y="27074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474720" y="29170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650933" y="3107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845118" y="367903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Non-state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849880" y="402193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ภาคีเครือข่าย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854643" y="4326731"/>
            <a:ext cx="1847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NGO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สมาคม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มูลนิธิ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13960" y="2707481"/>
            <a:ext cx="2162175" cy="2381250"/>
          </a:xfrm>
          <a:custGeom>
            <a:avLst/>
            <a:gdLst/>
            <a:ahLst/>
            <a:cxnLst/>
            <a:rect l="l" t="t" r="r" b="b"/>
            <a:pathLst>
              <a:path w="2162175" h="2381250">
                <a:moveTo>
                  <a:pt x="0" y="0"/>
                </a:moveTo>
                <a:lnTo>
                  <a:pt x="2162175" y="0"/>
                </a:lnTo>
                <a:lnTo>
                  <a:pt x="2162175" y="2305055"/>
                </a:lnTo>
                <a:cubicBezTo>
                  <a:pt x="2162175" y="2347136"/>
                  <a:pt x="2128061" y="2381250"/>
                  <a:pt x="2085980" y="2381250"/>
                </a:cubicBezTo>
                <a:lnTo>
                  <a:pt x="76195" y="2381250"/>
                </a:lnTo>
                <a:cubicBezTo>
                  <a:pt x="34114" y="2381250"/>
                  <a:pt x="0" y="2347136"/>
                  <a:pt x="0" y="23050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013960" y="27074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91200" y="29170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010275" y="31075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161598" y="367903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Private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166360" y="402193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เอกชน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171123" y="4326731"/>
            <a:ext cx="1847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บริษัท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ภาคธุรกิจ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สมาคมการค้า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30440" y="2707481"/>
            <a:ext cx="2162175" cy="2381250"/>
          </a:xfrm>
          <a:custGeom>
            <a:avLst/>
            <a:gdLst/>
            <a:ahLst/>
            <a:cxnLst/>
            <a:rect l="l" t="t" r="r" b="b"/>
            <a:pathLst>
              <a:path w="2162175" h="2381250">
                <a:moveTo>
                  <a:pt x="0" y="0"/>
                </a:moveTo>
                <a:lnTo>
                  <a:pt x="2162175" y="0"/>
                </a:lnTo>
                <a:lnTo>
                  <a:pt x="2162175" y="2305055"/>
                </a:lnTo>
                <a:cubicBezTo>
                  <a:pt x="2162175" y="2347136"/>
                  <a:pt x="2128061" y="2381250"/>
                  <a:pt x="2085980" y="2381250"/>
                </a:cubicBezTo>
                <a:lnTo>
                  <a:pt x="76195" y="2381250"/>
                </a:lnTo>
                <a:cubicBezTo>
                  <a:pt x="34114" y="2381250"/>
                  <a:pt x="0" y="2347136"/>
                  <a:pt x="0" y="23050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330440" y="27074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107680" y="29170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269605" y="310753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478078" y="367903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Society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482840" y="402193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ภาคประชาสังคม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87603" y="4326731"/>
            <a:ext cx="1847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ประชาชน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ชุมชน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กลุ่มผู้ใช้บริการ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646920" y="2707481"/>
            <a:ext cx="2162175" cy="2381250"/>
          </a:xfrm>
          <a:custGeom>
            <a:avLst/>
            <a:gdLst/>
            <a:ahLst/>
            <a:cxnLst/>
            <a:rect l="l" t="t" r="r" b="b"/>
            <a:pathLst>
              <a:path w="2162175" h="2381250">
                <a:moveTo>
                  <a:pt x="0" y="0"/>
                </a:moveTo>
                <a:lnTo>
                  <a:pt x="2162175" y="0"/>
                </a:lnTo>
                <a:lnTo>
                  <a:pt x="2162175" y="2305055"/>
                </a:lnTo>
                <a:cubicBezTo>
                  <a:pt x="2162175" y="2347136"/>
                  <a:pt x="2128061" y="2381250"/>
                  <a:pt x="2085980" y="2381250"/>
                </a:cubicBezTo>
                <a:lnTo>
                  <a:pt x="76195" y="2381250"/>
                </a:lnTo>
                <a:cubicBezTo>
                  <a:pt x="34114" y="2381250"/>
                  <a:pt x="0" y="2347136"/>
                  <a:pt x="0" y="23050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9646920" y="2707481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10424160" y="29170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10614660" y="31075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794558" y="3679031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International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799320" y="4021931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นานาชาติ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804083" y="4326731"/>
            <a:ext cx="1847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WHO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World Bank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Agencies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848350"/>
            <a:ext cx="11410950" cy="628650"/>
          </a:xfrm>
          <a:custGeom>
            <a:avLst/>
            <a:gdLst/>
            <a:ahLst/>
            <a:cxnLst/>
            <a:rect l="l" t="t" r="r" b="b"/>
            <a:pathLst>
              <a:path w="11410950" h="628650">
                <a:moveTo>
                  <a:pt x="0" y="0"/>
                </a:moveTo>
                <a:lnTo>
                  <a:pt x="11334751" y="0"/>
                </a:lnTo>
                <a:cubicBezTo>
                  <a:pt x="11376835" y="0"/>
                  <a:pt x="11410950" y="34115"/>
                  <a:pt x="11410950" y="76199"/>
                </a:cubicBezTo>
                <a:lnTo>
                  <a:pt x="11410950" y="552451"/>
                </a:lnTo>
                <a:cubicBezTo>
                  <a:pt x="11410950" y="594535"/>
                  <a:pt x="11376835" y="628650"/>
                  <a:pt x="11334751" y="628650"/>
                </a:cubicBez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00050" y="5848350"/>
            <a:ext cx="38100" cy="628650"/>
          </a:xfrm>
          <a:custGeom>
            <a:avLst/>
            <a:gdLst/>
            <a:ahLst/>
            <a:cxnLst/>
            <a:rect l="l" t="t" r="r" b="b"/>
            <a:pathLst>
              <a:path w="38100" h="628650">
                <a:moveTo>
                  <a:pt x="0" y="0"/>
                </a:moveTo>
                <a:lnTo>
                  <a:pt x="38100" y="0"/>
                </a:lnTo>
                <a:lnTo>
                  <a:pt x="3810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28650" y="6084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57250" y="6038850"/>
            <a:ext cx="10839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แต่ละ Actor มีอำนาจ ความสนใจ และกลยุทธ์ที่แตกต่างกัน การวิเคราะห์ต้องเข้าใจความสัมพันธ์และการต่อรองระหว่างผู้เล่น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A8A2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 Policy Triangle: UCS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42875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หลักประกันสุขภาพถ้วนหน้า (Universal Coverage Scheme)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885950"/>
            <a:ext cx="5619750" cy="2219325"/>
          </a:xfrm>
          <a:custGeom>
            <a:avLst/>
            <a:gdLst/>
            <a:ahLst/>
            <a:cxnLst/>
            <a:rect l="l" t="t" r="r" b="b"/>
            <a:pathLst>
              <a:path w="5619750" h="2219325">
                <a:moveTo>
                  <a:pt x="0" y="0"/>
                </a:moveTo>
                <a:lnTo>
                  <a:pt x="5543561" y="0"/>
                </a:lnTo>
                <a:cubicBezTo>
                  <a:pt x="5585611" y="0"/>
                  <a:pt x="5619750" y="34139"/>
                  <a:pt x="5619750" y="76189"/>
                </a:cubicBezTo>
                <a:lnTo>
                  <a:pt x="5619750" y="2143136"/>
                </a:lnTo>
                <a:cubicBezTo>
                  <a:pt x="5619750" y="2185214"/>
                  <a:pt x="5585639" y="2219325"/>
                  <a:pt x="5543561" y="2219325"/>
                </a:cubicBez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1885950"/>
            <a:ext cx="38100" cy="2219325"/>
          </a:xfrm>
          <a:custGeom>
            <a:avLst/>
            <a:gdLst/>
            <a:ahLst/>
            <a:cxnLst/>
            <a:rect l="l" t="t" r="r" b="b"/>
            <a:pathLst>
              <a:path w="38100" h="2219325">
                <a:moveTo>
                  <a:pt x="0" y="0"/>
                </a:moveTo>
                <a:lnTo>
                  <a:pt x="38100" y="0"/>
                </a:lnTo>
                <a:lnTo>
                  <a:pt x="38100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9600" y="2076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8188" y="21812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04900" y="2133600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6098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8200" y="257175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สิทธิ 30 บาทรักษาทุกโรค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29527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8200" y="2914650"/>
            <a:ext cx="2638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บัตรทอง + กองทุนหลักประกัน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32956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200" y="325755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การเข้าถึงบริการ ค่าใช้จ่าย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1250" y="1885950"/>
            <a:ext cx="5619750" cy="2219325"/>
          </a:xfrm>
          <a:custGeom>
            <a:avLst/>
            <a:gdLst/>
            <a:ahLst/>
            <a:cxnLst/>
            <a:rect l="l" t="t" r="r" b="b"/>
            <a:pathLst>
              <a:path w="5619750" h="2219325">
                <a:moveTo>
                  <a:pt x="0" y="0"/>
                </a:moveTo>
                <a:lnTo>
                  <a:pt x="5543561" y="0"/>
                </a:lnTo>
                <a:cubicBezTo>
                  <a:pt x="5585611" y="0"/>
                  <a:pt x="5619750" y="34139"/>
                  <a:pt x="5619750" y="76189"/>
                </a:cubicBezTo>
                <a:lnTo>
                  <a:pt x="5619750" y="2143136"/>
                </a:lnTo>
                <a:cubicBezTo>
                  <a:pt x="5619750" y="2185214"/>
                  <a:pt x="5585639" y="2219325"/>
                  <a:pt x="5543561" y="2219325"/>
                </a:cubicBez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191250" y="1885950"/>
            <a:ext cx="38100" cy="2219325"/>
          </a:xfrm>
          <a:custGeom>
            <a:avLst/>
            <a:gdLst/>
            <a:ahLst/>
            <a:cxnLst/>
            <a:rect l="l" t="t" r="r" b="b"/>
            <a:pathLst>
              <a:path w="38100" h="2219325">
                <a:moveTo>
                  <a:pt x="0" y="0"/>
                </a:moveTo>
                <a:lnTo>
                  <a:pt x="38100" y="0"/>
                </a:lnTo>
                <a:lnTo>
                  <a:pt x="38100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00800" y="2076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507956" y="21812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743" y="95369"/>
                </a:moveTo>
                <a:cubicBezTo>
                  <a:pt x="18150" y="96072"/>
                  <a:pt x="19757" y="96441"/>
                  <a:pt x="21431" y="96441"/>
                </a:cubicBezTo>
                <a:lnTo>
                  <a:pt x="38409" y="96441"/>
                </a:lnTo>
                <a:cubicBezTo>
                  <a:pt x="41255" y="96441"/>
                  <a:pt x="43968" y="97579"/>
                  <a:pt x="45977" y="99588"/>
                </a:cubicBezTo>
                <a:lnTo>
                  <a:pt x="50430" y="104042"/>
                </a:lnTo>
                <a:cubicBezTo>
                  <a:pt x="52440" y="106051"/>
                  <a:pt x="55152" y="107190"/>
                  <a:pt x="57998" y="107190"/>
                </a:cubicBezTo>
                <a:lnTo>
                  <a:pt x="64260" y="107190"/>
                </a:lnTo>
                <a:cubicBezTo>
                  <a:pt x="70187" y="107190"/>
                  <a:pt x="74976" y="102401"/>
                  <a:pt x="74976" y="96474"/>
                </a:cubicBezTo>
                <a:lnTo>
                  <a:pt x="74976" y="83080"/>
                </a:lnTo>
                <a:cubicBezTo>
                  <a:pt x="74976" y="78626"/>
                  <a:pt x="78559" y="75043"/>
                  <a:pt x="83013" y="75043"/>
                </a:cubicBezTo>
                <a:cubicBezTo>
                  <a:pt x="87466" y="75043"/>
                  <a:pt x="91049" y="71460"/>
                  <a:pt x="91049" y="67006"/>
                </a:cubicBezTo>
                <a:lnTo>
                  <a:pt x="91049" y="52707"/>
                </a:lnTo>
                <a:cubicBezTo>
                  <a:pt x="91049" y="49861"/>
                  <a:pt x="92188" y="47149"/>
                  <a:pt x="94197" y="45140"/>
                </a:cubicBezTo>
                <a:lnTo>
                  <a:pt x="98651" y="40686"/>
                </a:lnTo>
                <a:cubicBezTo>
                  <a:pt x="100660" y="38677"/>
                  <a:pt x="101798" y="35964"/>
                  <a:pt x="101798" y="33118"/>
                </a:cubicBezTo>
                <a:lnTo>
                  <a:pt x="101798" y="19087"/>
                </a:lnTo>
                <a:cubicBezTo>
                  <a:pt x="101798" y="18685"/>
                  <a:pt x="101765" y="18317"/>
                  <a:pt x="101731" y="17915"/>
                </a:cubicBezTo>
                <a:cubicBezTo>
                  <a:pt x="96575" y="16710"/>
                  <a:pt x="91217" y="16073"/>
                  <a:pt x="85725" y="16073"/>
                </a:cubicBezTo>
                <a:cubicBezTo>
                  <a:pt x="47249" y="16073"/>
                  <a:pt x="16073" y="47249"/>
                  <a:pt x="16073" y="85725"/>
                </a:cubicBezTo>
                <a:cubicBezTo>
                  <a:pt x="16073" y="89007"/>
                  <a:pt x="16308" y="92221"/>
                  <a:pt x="16743" y="95369"/>
                </a:cubicBezTo>
                <a:close/>
                <a:moveTo>
                  <a:pt x="151794" y="107859"/>
                </a:moveTo>
                <a:cubicBezTo>
                  <a:pt x="150722" y="107391"/>
                  <a:pt x="149550" y="107156"/>
                  <a:pt x="148277" y="107156"/>
                </a:cubicBezTo>
                <a:lnTo>
                  <a:pt x="144661" y="107156"/>
                </a:lnTo>
                <a:cubicBezTo>
                  <a:pt x="141714" y="107156"/>
                  <a:pt x="139303" y="104745"/>
                  <a:pt x="139303" y="101798"/>
                </a:cubicBezTo>
                <a:cubicBezTo>
                  <a:pt x="139303" y="98852"/>
                  <a:pt x="136892" y="96441"/>
                  <a:pt x="133945" y="96441"/>
                </a:cubicBezTo>
                <a:lnTo>
                  <a:pt x="122326" y="96441"/>
                </a:lnTo>
                <a:cubicBezTo>
                  <a:pt x="119479" y="96441"/>
                  <a:pt x="116767" y="97579"/>
                  <a:pt x="114758" y="99588"/>
                </a:cubicBezTo>
                <a:lnTo>
                  <a:pt x="99588" y="114758"/>
                </a:lnTo>
                <a:cubicBezTo>
                  <a:pt x="97579" y="116767"/>
                  <a:pt x="96441" y="119479"/>
                  <a:pt x="96441" y="122326"/>
                </a:cubicBezTo>
                <a:lnTo>
                  <a:pt x="96441" y="128588"/>
                </a:lnTo>
                <a:cubicBezTo>
                  <a:pt x="96441" y="134515"/>
                  <a:pt x="101229" y="139303"/>
                  <a:pt x="107156" y="139303"/>
                </a:cubicBezTo>
                <a:lnTo>
                  <a:pt x="113418" y="139303"/>
                </a:lnTo>
                <a:cubicBezTo>
                  <a:pt x="116265" y="139303"/>
                  <a:pt x="118977" y="140442"/>
                  <a:pt x="120986" y="142451"/>
                </a:cubicBezTo>
                <a:cubicBezTo>
                  <a:pt x="121723" y="143188"/>
                  <a:pt x="122560" y="143824"/>
                  <a:pt x="123431" y="144293"/>
                </a:cubicBezTo>
                <a:cubicBezTo>
                  <a:pt x="136591" y="135787"/>
                  <a:pt x="146704" y="122995"/>
                  <a:pt x="151760" y="107859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42863" y="123230"/>
                </a:moveTo>
                <a:cubicBezTo>
                  <a:pt x="42863" y="126176"/>
                  <a:pt x="45274" y="128588"/>
                  <a:pt x="48220" y="128588"/>
                </a:cubicBezTo>
                <a:lnTo>
                  <a:pt x="58936" y="128588"/>
                </a:lnTo>
                <a:cubicBezTo>
                  <a:pt x="61883" y="128588"/>
                  <a:pt x="64294" y="126176"/>
                  <a:pt x="64294" y="123230"/>
                </a:cubicBezTo>
                <a:cubicBezTo>
                  <a:pt x="64294" y="120283"/>
                  <a:pt x="61883" y="117872"/>
                  <a:pt x="58936" y="117872"/>
                </a:cubicBezTo>
                <a:lnTo>
                  <a:pt x="48220" y="117872"/>
                </a:lnTo>
                <a:cubicBezTo>
                  <a:pt x="45274" y="117872"/>
                  <a:pt x="42863" y="120283"/>
                  <a:pt x="42863" y="123230"/>
                </a:cubicBezTo>
                <a:close/>
                <a:moveTo>
                  <a:pt x="91083" y="85725"/>
                </a:moveTo>
                <a:cubicBezTo>
                  <a:pt x="88136" y="85725"/>
                  <a:pt x="85725" y="88136"/>
                  <a:pt x="85725" y="91083"/>
                </a:cubicBezTo>
                <a:lnTo>
                  <a:pt x="85725" y="101798"/>
                </a:lnTo>
                <a:cubicBezTo>
                  <a:pt x="85725" y="104745"/>
                  <a:pt x="88136" y="107156"/>
                  <a:pt x="91083" y="107156"/>
                </a:cubicBezTo>
                <a:cubicBezTo>
                  <a:pt x="94030" y="107156"/>
                  <a:pt x="96441" y="104745"/>
                  <a:pt x="96441" y="101798"/>
                </a:cubicBezTo>
                <a:lnTo>
                  <a:pt x="96441" y="91083"/>
                </a:lnTo>
                <a:cubicBezTo>
                  <a:pt x="96441" y="88136"/>
                  <a:pt x="94030" y="85725"/>
                  <a:pt x="91083" y="85725"/>
                </a:cubicBezTo>
                <a:close/>
                <a:moveTo>
                  <a:pt x="107156" y="48220"/>
                </a:moveTo>
                <a:lnTo>
                  <a:pt x="107156" y="58936"/>
                </a:lnTo>
                <a:cubicBezTo>
                  <a:pt x="107156" y="61883"/>
                  <a:pt x="109567" y="64294"/>
                  <a:pt x="112514" y="64294"/>
                </a:cubicBezTo>
                <a:cubicBezTo>
                  <a:pt x="115461" y="64294"/>
                  <a:pt x="117872" y="61883"/>
                  <a:pt x="117872" y="58936"/>
                </a:cubicBezTo>
                <a:lnTo>
                  <a:pt x="117872" y="48220"/>
                </a:lnTo>
                <a:cubicBezTo>
                  <a:pt x="117872" y="45274"/>
                  <a:pt x="115461" y="42863"/>
                  <a:pt x="112514" y="42863"/>
                </a:cubicBezTo>
                <a:cubicBezTo>
                  <a:pt x="109567" y="42863"/>
                  <a:pt x="107156" y="45274"/>
                  <a:pt x="107156" y="4822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896100" y="2133600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00800" y="26098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29400" y="2571750"/>
            <a:ext cx="3057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Political: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รัฐบาลไทยรักไทย นโยบายประชานิยม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00800" y="29527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629400" y="291465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วิกฤตเศรษฐกิจ 2540 ความเหลื่อมล้ำ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00800" y="329565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29400" y="3257550"/>
            <a:ext cx="299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ความต้องการความเป็นธรรมทางสุขภาพ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4257675"/>
            <a:ext cx="5619750" cy="2219325"/>
          </a:xfrm>
          <a:custGeom>
            <a:avLst/>
            <a:gdLst/>
            <a:ahLst/>
            <a:cxnLst/>
            <a:rect l="l" t="t" r="r" b="b"/>
            <a:pathLst>
              <a:path w="5619750" h="2219325">
                <a:moveTo>
                  <a:pt x="0" y="0"/>
                </a:moveTo>
                <a:lnTo>
                  <a:pt x="5543561" y="0"/>
                </a:lnTo>
                <a:cubicBezTo>
                  <a:pt x="5585611" y="0"/>
                  <a:pt x="5619750" y="34139"/>
                  <a:pt x="5619750" y="76189"/>
                </a:cubicBezTo>
                <a:lnTo>
                  <a:pt x="5619750" y="2143136"/>
                </a:lnTo>
                <a:cubicBezTo>
                  <a:pt x="5619750" y="2185214"/>
                  <a:pt x="5585639" y="2219325"/>
                  <a:pt x="5543561" y="2219325"/>
                </a:cubicBez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400050" y="4257675"/>
            <a:ext cx="38100" cy="2219325"/>
          </a:xfrm>
          <a:custGeom>
            <a:avLst/>
            <a:gdLst/>
            <a:ahLst/>
            <a:cxnLst/>
            <a:rect l="l" t="t" r="r" b="b"/>
            <a:pathLst>
              <a:path w="38100" h="2219325">
                <a:moveTo>
                  <a:pt x="0" y="0"/>
                </a:moveTo>
                <a:lnTo>
                  <a:pt x="38100" y="0"/>
                </a:lnTo>
                <a:lnTo>
                  <a:pt x="38100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09600" y="44481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95325" y="45529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04900" y="4505325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9600" y="49815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8200" y="4943475"/>
            <a:ext cx="2562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ปัญหาการเข้าถึงบริการสุขภาพ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9600" y="53244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8200" y="5286375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Formulation: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ออกแบบกองทุน 3 สปสช.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9600" y="56673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8200" y="5629275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ประกาศใช้ ต.ค. 2545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91250" y="4257675"/>
            <a:ext cx="5619750" cy="2219325"/>
          </a:xfrm>
          <a:custGeom>
            <a:avLst/>
            <a:gdLst/>
            <a:ahLst/>
            <a:cxnLst/>
            <a:rect l="l" t="t" r="r" b="b"/>
            <a:pathLst>
              <a:path w="5619750" h="2219325">
                <a:moveTo>
                  <a:pt x="0" y="0"/>
                </a:moveTo>
                <a:lnTo>
                  <a:pt x="5543561" y="0"/>
                </a:lnTo>
                <a:cubicBezTo>
                  <a:pt x="5585611" y="0"/>
                  <a:pt x="5619750" y="34139"/>
                  <a:pt x="5619750" y="76189"/>
                </a:cubicBezTo>
                <a:lnTo>
                  <a:pt x="5619750" y="2143136"/>
                </a:lnTo>
                <a:cubicBezTo>
                  <a:pt x="5619750" y="2185214"/>
                  <a:pt x="5585639" y="2219325"/>
                  <a:pt x="5543561" y="2219325"/>
                </a:cubicBez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191250" y="4257675"/>
            <a:ext cx="38100" cy="2219325"/>
          </a:xfrm>
          <a:custGeom>
            <a:avLst/>
            <a:gdLst/>
            <a:ahLst/>
            <a:cxnLst/>
            <a:rect l="l" t="t" r="r" b="b"/>
            <a:pathLst>
              <a:path w="38100" h="2219325">
                <a:moveTo>
                  <a:pt x="0" y="0"/>
                </a:moveTo>
                <a:lnTo>
                  <a:pt x="38100" y="0"/>
                </a:lnTo>
                <a:lnTo>
                  <a:pt x="38100" y="2219325"/>
                </a:lnTo>
                <a:lnTo>
                  <a:pt x="0" y="221932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400800" y="44481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486525" y="45529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896100" y="4505325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Actors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00800" y="49815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29400" y="4943475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สธ. สปสช. รัฐบาล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00800" y="53244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629400" y="5286375"/>
            <a:ext cx="2676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แพทย์ชนบท สมาคมแพทย์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00800" y="56673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4B7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29400" y="5629275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Civil:</a:t>
            </a:r>
            <a:r>
              <a:rPr lang="en-US" sz="12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ภาคประชาชน ผู้ใช้บริการ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Microsoft Office PowerPoint</Application>
  <PresentationFormat>Widescreen</PresentationFormat>
  <Paragraphs>377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MiSans</vt:lpstr>
      <vt:lpstr>Liter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กรอบการวิเคราะห์นโยบาย</dc:title>
  <dc:subject>กรอบการวิเคราะห์นโยบาย</dc:subject>
  <dc:creator>Kimi</dc:creator>
  <cp:lastModifiedBy>khongsak chaichana</cp:lastModifiedBy>
  <cp:revision>2</cp:revision>
  <dcterms:created xsi:type="dcterms:W3CDTF">2026-02-19T02:12:56Z</dcterms:created>
  <dcterms:modified xsi:type="dcterms:W3CDTF">2026-02-19T14:54:26Z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กรอบการวิเคราะห์นโยบาย","ContentProducer":"001191110108MACG2KBH8F10000","ProduceID":"19c737fc-1ec2-8e8a-8000-000098d2e0b9","ReservedCode1":"","ContentPropagator":"001191110108MACG2KBH8F20000","PropagateID":"19c737fc-1ec2-8e8a-8000-000098d2e0b9","ReservedCode2":""}</vt:lpwstr>
  </property>
</Properties>
</file>